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tiff" ContentType="image/tiff"/>
  <Default Extension="emf" ContentType="image/x-emf"/>
  <Default Extension="jpg" ContentType="image/jpe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7" r:id="rId2"/>
    <p:sldId id="292" r:id="rId3"/>
    <p:sldId id="258" r:id="rId4"/>
    <p:sldId id="261" r:id="rId5"/>
    <p:sldId id="285" r:id="rId6"/>
    <p:sldId id="263" r:id="rId7"/>
    <p:sldId id="264" r:id="rId8"/>
    <p:sldId id="265" r:id="rId9"/>
    <p:sldId id="266" r:id="rId10"/>
    <p:sldId id="267" r:id="rId11"/>
    <p:sldId id="268" r:id="rId12"/>
    <p:sldId id="286" r:id="rId13"/>
    <p:sldId id="270" r:id="rId14"/>
    <p:sldId id="271" r:id="rId15"/>
    <p:sldId id="272" r:id="rId16"/>
    <p:sldId id="273" r:id="rId17"/>
    <p:sldId id="274" r:id="rId18"/>
    <p:sldId id="287" r:id="rId19"/>
    <p:sldId id="288" r:id="rId20"/>
    <p:sldId id="283" r:id="rId21"/>
    <p:sldId id="291" r:id="rId22"/>
    <p:sldId id="276" r:id="rId23"/>
    <p:sldId id="289" r:id="rId24"/>
    <p:sldId id="290" r:id="rId25"/>
    <p:sldId id="280" r:id="rId26"/>
    <p:sldId id="281" r:id="rId27"/>
    <p:sldId id="293" r:id="rId28"/>
    <p:sldId id="294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7391" autoAdjust="0"/>
  </p:normalViewPr>
  <p:slideViewPr>
    <p:cSldViewPr>
      <p:cViewPr>
        <p:scale>
          <a:sx n="147" d="100"/>
          <a:sy n="147" d="100"/>
        </p:scale>
        <p:origin x="-552" y="2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BA3E09-F294-4F62-971D-DBF4A4C916B4}" type="datetimeFigureOut">
              <a:rPr lang="ru-RU" smtClean="0"/>
              <a:pPr/>
              <a:t>23.05.16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FF8A31-6D9E-4603-B3E5-1B0EBC7D597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6242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5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altLang="de-DE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DDE13A-0985-4892-B227-EF970751D4B1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F8A31-6D9E-4603-B3E5-1B0EBC7D597E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F8A31-6D9E-4603-B3E5-1B0EBC7D597E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1CA72-C5F7-4AF9-A54B-DDB79AC849BE}" type="datetimeFigureOut">
              <a:rPr lang="ru-RU" smtClean="0"/>
              <a:pPr/>
              <a:t>23.05.16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1C3CB-C3DF-4AFC-8A0A-7FB9A79BF9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1CA72-C5F7-4AF9-A54B-DDB79AC849BE}" type="datetimeFigureOut">
              <a:rPr lang="ru-RU" smtClean="0"/>
              <a:pPr/>
              <a:t>23.05.16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1C3CB-C3DF-4AFC-8A0A-7FB9A79BF9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1CA72-C5F7-4AF9-A54B-DDB79AC849BE}" type="datetimeFigureOut">
              <a:rPr lang="ru-RU" smtClean="0"/>
              <a:pPr/>
              <a:t>23.05.16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1C3CB-C3DF-4AFC-8A0A-7FB9A79BF9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1CA72-C5F7-4AF9-A54B-DDB79AC849BE}" type="datetimeFigureOut">
              <a:rPr lang="ru-RU" smtClean="0"/>
              <a:pPr/>
              <a:t>23.05.16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1C3CB-C3DF-4AFC-8A0A-7FB9A79BF9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1CA72-C5F7-4AF9-A54B-DDB79AC849BE}" type="datetimeFigureOut">
              <a:rPr lang="ru-RU" smtClean="0"/>
              <a:pPr/>
              <a:t>23.05.16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1C3CB-C3DF-4AFC-8A0A-7FB9A79BF9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1CA72-C5F7-4AF9-A54B-DDB79AC849BE}" type="datetimeFigureOut">
              <a:rPr lang="ru-RU" smtClean="0"/>
              <a:pPr/>
              <a:t>23.05.16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1C3CB-C3DF-4AFC-8A0A-7FB9A79BF9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1CA72-C5F7-4AF9-A54B-DDB79AC849BE}" type="datetimeFigureOut">
              <a:rPr lang="ru-RU" smtClean="0"/>
              <a:pPr/>
              <a:t>23.05.16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1C3CB-C3DF-4AFC-8A0A-7FB9A79BF9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1CA72-C5F7-4AF9-A54B-DDB79AC849BE}" type="datetimeFigureOut">
              <a:rPr lang="ru-RU" smtClean="0"/>
              <a:pPr/>
              <a:t>23.05.16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1C3CB-C3DF-4AFC-8A0A-7FB9A79BF9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1CA72-C5F7-4AF9-A54B-DDB79AC849BE}" type="datetimeFigureOut">
              <a:rPr lang="ru-RU" smtClean="0"/>
              <a:pPr/>
              <a:t>23.05.16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1C3CB-C3DF-4AFC-8A0A-7FB9A79BF9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1CA72-C5F7-4AF9-A54B-DDB79AC849BE}" type="datetimeFigureOut">
              <a:rPr lang="ru-RU" smtClean="0"/>
              <a:pPr/>
              <a:t>23.05.16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1C3CB-C3DF-4AFC-8A0A-7FB9A79BF9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1CA72-C5F7-4AF9-A54B-DDB79AC849BE}" type="datetimeFigureOut">
              <a:rPr lang="ru-RU" smtClean="0"/>
              <a:pPr/>
              <a:t>23.05.16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1C3CB-C3DF-4AFC-8A0A-7FB9A79BF9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C1CA72-C5F7-4AF9-A54B-DDB79AC849BE}" type="datetimeFigureOut">
              <a:rPr lang="ru-RU" smtClean="0"/>
              <a:pPr/>
              <a:t>23.05.16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61C3CB-C3DF-4AFC-8A0A-7FB9A79BF9F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jpeg"/><Relationship Id="rId5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jpeg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4" Type="http://schemas.openxmlformats.org/officeDocument/2006/relationships/image" Target="../media/image47.jpeg"/><Relationship Id="rId5" Type="http://schemas.openxmlformats.org/officeDocument/2006/relationships/image" Target="../media/image48.jpeg"/><Relationship Id="rId6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w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51.jpeg"/><Relationship Id="rId5" Type="http://schemas.openxmlformats.org/officeDocument/2006/relationships/image" Target="../media/image52.jpeg"/><Relationship Id="rId6" Type="http://schemas.openxmlformats.org/officeDocument/2006/relationships/image" Target="../media/image53.jpeg"/><Relationship Id="rId7" Type="http://schemas.openxmlformats.org/officeDocument/2006/relationships/image" Target="../media/image54.jpe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image" Target="../media/image57.jpeg"/><Relationship Id="rId5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emf"/><Relationship Id="rId5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png"/><Relationship Id="rId5" Type="http://schemas.openxmlformats.org/officeDocument/2006/relationships/image" Target="../media/image13.jpeg"/><Relationship Id="rId6" Type="http://schemas.openxmlformats.org/officeDocument/2006/relationships/image" Target="../media/image14.jpeg"/><Relationship Id="rId7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file:///\\vm-siegen-file1\TeamOlkoSiegen$\Projektordner\HuK_DMT_Video_Daten\Video\Olko_HuK_02_11_2015_4zu3.wmv" TargetMode="External"/><Relationship Id="rId4" Type="http://schemas.openxmlformats.org/officeDocument/2006/relationships/image" Target="../media/image17.png"/><Relationship Id="rId5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Relationship Id="rId3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5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Рисунок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1340768"/>
            <a:ext cx="4392488" cy="4455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187624" y="260648"/>
            <a:ext cx="97930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HURTMOLD_" pitchFamily="50" charset="0"/>
                <a:cs typeface="Courier New" pitchFamily="49" charset="0"/>
              </a:rPr>
              <a:t>SCHACHT</a:t>
            </a:r>
            <a:r>
              <a:rPr lang="en-US" sz="3200" dirty="0">
                <a:latin typeface="HURTMOLD_" pitchFamily="50" charset="0"/>
                <a:cs typeface="Courier New" pitchFamily="49" charset="0"/>
              </a:rPr>
              <a:t> </a:t>
            </a:r>
            <a:r>
              <a:rPr lang="en-US" sz="3200" dirty="0" smtClean="0">
                <a:latin typeface="HURTMOLD_" pitchFamily="50" charset="0"/>
                <a:cs typeface="Courier New" pitchFamily="49" charset="0"/>
              </a:rPr>
              <a:t>FÖRDERTECHNIK</a:t>
            </a:r>
            <a:r>
              <a:rPr lang="en-US" sz="3200" dirty="0">
                <a:latin typeface="HURTMOLD_" pitchFamily="50" charset="0"/>
                <a:cs typeface="Courier New" pitchFamily="49" charset="0"/>
              </a:rPr>
              <a:t> </a:t>
            </a:r>
            <a:r>
              <a:rPr lang="en-US" sz="3200" dirty="0" smtClean="0">
                <a:latin typeface="HURTMOLD_" pitchFamily="50" charset="0"/>
                <a:cs typeface="Courier New" pitchFamily="49" charset="0"/>
              </a:rPr>
              <a:t>SERVICE</a:t>
            </a:r>
            <a:endParaRPr lang="ru-RU" sz="3200" dirty="0" smtClean="0"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6" name="Рисунок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88640"/>
            <a:ext cx="682918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419872" y="5733256"/>
            <a:ext cx="2304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Courier New" pitchFamily="49" charset="0"/>
              </a:rPr>
              <a:t>SFS</a:t>
            </a:r>
            <a:r>
              <a:rPr lang="en-US" sz="4800" b="1" dirty="0" smtClean="0">
                <a:cs typeface="Courier New" pitchFamily="49" charset="0"/>
              </a:rPr>
              <a:t> </a:t>
            </a:r>
            <a:r>
              <a:rPr lang="ru-RU" sz="4800" b="1" dirty="0" smtClean="0">
                <a:cs typeface="Courier New" pitchFamily="49" charset="0"/>
              </a:rPr>
              <a:t> </a:t>
            </a:r>
            <a:r>
              <a:rPr lang="en-US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Courier New" pitchFamily="49" charset="0"/>
              </a:rPr>
              <a:t>AG</a:t>
            </a:r>
            <a:endParaRPr lang="ru-RU" sz="4800" b="1" dirty="0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196752"/>
            <a:ext cx="91440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467544" y="0"/>
            <a:ext cx="0" cy="1196752"/>
          </a:xfrm>
          <a:prstGeom prst="line">
            <a:avLst/>
          </a:prstGeom>
          <a:ln>
            <a:solidFill>
              <a:srgbClr val="005E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970" y="0"/>
            <a:ext cx="467544" cy="1196752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0" y="5949280"/>
            <a:ext cx="9144000" cy="90872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0" y="1196752"/>
            <a:ext cx="91440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467544" y="0"/>
            <a:ext cx="0" cy="1196752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39552" y="116632"/>
            <a:ext cx="74888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HURTMOLD_" pitchFamily="50" charset="0"/>
                <a:ea typeface="ＭＳ 明朝"/>
                <a:cs typeface="Courier New" pitchFamily="49" charset="0"/>
              </a:rPr>
              <a:t>S</a:t>
            </a:r>
            <a:r>
              <a:rPr lang="en-US" b="1" dirty="0" smtClean="0">
                <a:solidFill>
                  <a:srgbClr val="404040"/>
                </a:solidFill>
                <a:latin typeface="HURTMOLD_" pitchFamily="50" charset="0"/>
                <a:ea typeface="ＭＳ 明朝"/>
                <a:cs typeface="Courier New" pitchFamily="49" charset="0"/>
              </a:rPr>
              <a:t>CHACHT</a:t>
            </a:r>
            <a:r>
              <a:rPr lang="ru-RU" sz="1050" b="1" dirty="0" smtClean="0">
                <a:latin typeface="Courier New" pitchFamily="49" charset="0"/>
                <a:ea typeface="ＭＳ 明朝"/>
                <a:cs typeface="Courier New" pitchFamily="49" charset="0"/>
              </a:rPr>
              <a:t/>
            </a:r>
            <a:br>
              <a:rPr lang="ru-RU" sz="1050" b="1" dirty="0" smtClean="0">
                <a:latin typeface="Courier New" pitchFamily="49" charset="0"/>
                <a:ea typeface="ＭＳ 明朝"/>
                <a:cs typeface="Courier New" pitchFamily="49" charset="0"/>
              </a:rPr>
            </a:br>
            <a:r>
              <a:rPr lang="en-US" sz="2000" b="1" dirty="0" smtClean="0">
                <a:solidFill>
                  <a:srgbClr val="0000FF"/>
                </a:solidFill>
                <a:latin typeface="HURTMOLD_" pitchFamily="50" charset="0"/>
                <a:ea typeface="ＭＳ 明朝"/>
                <a:cs typeface="Courier New" pitchFamily="49" charset="0"/>
              </a:rPr>
              <a:t>F</a:t>
            </a:r>
            <a:r>
              <a:rPr lang="en-US" b="1" dirty="0" smtClean="0">
                <a:solidFill>
                  <a:srgbClr val="404040"/>
                </a:solidFill>
                <a:latin typeface="HURTMOLD_" pitchFamily="50" charset="0"/>
                <a:ea typeface="ＭＳ 明朝"/>
                <a:cs typeface="Courier New" pitchFamily="49" charset="0"/>
              </a:rPr>
              <a:t>ÖRDERTECHNIK</a:t>
            </a:r>
            <a:r>
              <a:rPr lang="ru-RU" sz="1050" b="1" dirty="0" smtClean="0">
                <a:latin typeface="Courier New" pitchFamily="49" charset="0"/>
                <a:ea typeface="ＭＳ 明朝"/>
                <a:cs typeface="Courier New" pitchFamily="49" charset="0"/>
              </a:rPr>
              <a:t/>
            </a:r>
            <a:br>
              <a:rPr lang="ru-RU" sz="1050" b="1" dirty="0" smtClean="0">
                <a:latin typeface="Courier New" pitchFamily="49" charset="0"/>
                <a:ea typeface="ＭＳ 明朝"/>
                <a:cs typeface="Courier New" pitchFamily="49" charset="0"/>
              </a:rPr>
            </a:br>
            <a:r>
              <a:rPr lang="en-US" sz="2000" b="1" dirty="0" smtClean="0">
                <a:solidFill>
                  <a:srgbClr val="0000FF"/>
                </a:solidFill>
                <a:latin typeface="HURTMOLD_" pitchFamily="50" charset="0"/>
                <a:ea typeface="ＭＳ 明朝"/>
                <a:cs typeface="Courier New" pitchFamily="49" charset="0"/>
              </a:rPr>
              <a:t>S</a:t>
            </a:r>
            <a:r>
              <a:rPr lang="en-US" b="1" dirty="0" smtClean="0">
                <a:solidFill>
                  <a:srgbClr val="404040"/>
                </a:solidFill>
                <a:latin typeface="HURTMOLD_" pitchFamily="50" charset="0"/>
                <a:ea typeface="ＭＳ 明朝"/>
                <a:cs typeface="Courier New" pitchFamily="49" charset="0"/>
              </a:rPr>
              <a:t>ERVICE</a:t>
            </a:r>
            <a:endParaRPr lang="ru-RU" b="1" dirty="0">
              <a:latin typeface="Courier New" pitchFamily="49" charset="0"/>
              <a:cs typeface="Courier New" pitchFamily="49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5949280"/>
            <a:ext cx="914400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51520" y="6067653"/>
            <a:ext cx="2659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  <a:tabLst>
                <a:tab pos="2969895" algn="ctr"/>
                <a:tab pos="5940425" algn="r"/>
                <a:tab pos="-180340" algn="l"/>
                <a:tab pos="2969895" algn="ctr"/>
                <a:tab pos="5940425" algn="r"/>
              </a:tabLst>
            </a:pP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Schacht Fördertechnik Service AG</a:t>
            </a:r>
            <a:endParaRPr lang="ru-RU" sz="1200" dirty="0" smtClean="0">
              <a:latin typeface="Courier New" pitchFamily="49" charset="0"/>
              <a:ea typeface="ＭＳ 明朝"/>
              <a:cs typeface="Courier New" pitchFamily="49" charset="0"/>
            </a:endParaRPr>
          </a:p>
          <a:p>
            <a:pPr>
              <a:spcAft>
                <a:spcPts val="0"/>
              </a:spcAft>
              <a:tabLst>
                <a:tab pos="2969895" algn="ctr"/>
                <a:tab pos="5940425" algn="r"/>
                <a:tab pos="-180340" algn="l"/>
                <a:tab pos="2969895" algn="ctr"/>
                <a:tab pos="5940425" algn="r"/>
              </a:tabLst>
            </a:pP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Gewerbestrasse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 5</a:t>
            </a:r>
            <a:endParaRPr lang="ru-RU" sz="1200" dirty="0" smtClean="0">
              <a:latin typeface="Courier New" pitchFamily="49" charset="0"/>
              <a:ea typeface="ＭＳ 明朝"/>
              <a:cs typeface="Courier New" pitchFamily="49" charset="0"/>
            </a:endParaRPr>
          </a:p>
          <a:p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6330 Cham,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Swtizerland</a:t>
            </a:r>
            <a:endParaRPr lang="ru-RU" sz="12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04248" y="6067653"/>
            <a:ext cx="21527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  <a:tabLst>
                <a:tab pos="2969895" algn="ctr"/>
                <a:tab pos="5940425" algn="r"/>
                <a:tab pos="270510" algn="l"/>
                <a:tab pos="2969895" algn="ctr"/>
                <a:tab pos="5940425" algn="r"/>
              </a:tabLst>
            </a:pP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Representation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office</a:t>
            </a:r>
            <a:endParaRPr lang="ru-RU" sz="1200" dirty="0" smtClean="0">
              <a:latin typeface="Courier New" pitchFamily="49" charset="0"/>
              <a:ea typeface="ＭＳ 明朝"/>
              <a:cs typeface="Courier New" pitchFamily="49" charset="0"/>
            </a:endParaRPr>
          </a:p>
          <a:p>
            <a:pPr>
              <a:spcAft>
                <a:spcPts val="0"/>
              </a:spcAft>
              <a:tabLst>
                <a:tab pos="2969895" algn="ctr"/>
                <a:tab pos="5940425" algn="r"/>
                <a:tab pos="270510" algn="l"/>
                <a:tab pos="2969895" algn="ctr"/>
                <a:tab pos="5940425" algn="r"/>
              </a:tabLst>
            </a:pP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3rd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Yamskogo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Polya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st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., 28</a:t>
            </a:r>
            <a:endParaRPr lang="ru-RU" sz="1200" dirty="0" smtClean="0">
              <a:latin typeface="Courier New" pitchFamily="49" charset="0"/>
              <a:ea typeface="ＭＳ 明朝"/>
              <a:cs typeface="Courier New" pitchFamily="49" charset="0"/>
            </a:endParaRPr>
          </a:p>
          <a:p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125040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Moscow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,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Russia</a:t>
            </a:r>
            <a:endParaRPr lang="ru-RU" sz="12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40352" y="332656"/>
            <a:ext cx="3119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  <a:tabLst>
                <a:tab pos="2969895" algn="ctr"/>
                <a:tab pos="5940425" algn="r"/>
              </a:tabLst>
            </a:pP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info@s-f-s.ch                            </a:t>
            </a:r>
            <a:endParaRPr lang="ru-RU" sz="1200" dirty="0" smtClean="0">
              <a:latin typeface="Courier New" pitchFamily="49" charset="0"/>
              <a:ea typeface="ＭＳ 明朝"/>
              <a:cs typeface="Courier New" pitchFamily="49" charset="0"/>
            </a:endParaRPr>
          </a:p>
          <a:p>
            <a:pPr>
              <a:spcAft>
                <a:spcPts val="0"/>
              </a:spcAft>
              <a:tabLst>
                <a:tab pos="2969895" algn="ctr"/>
                <a:tab pos="5940425" algn="r"/>
                <a:tab pos="2969895" algn="ctr"/>
                <a:tab pos="5407660" algn="l"/>
              </a:tabLst>
            </a:pPr>
            <a:r>
              <a:rPr lang="en-US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www.s-f-s.ch</a:t>
            </a:r>
            <a:endParaRPr lang="ru-RU" sz="12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44477" y="404664"/>
            <a:ext cx="282204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200" b="1" u="sng" dirty="0" smtClean="0">
                <a:ea typeface="MS PGothic" pitchFamily="34" charset="-128"/>
              </a:rPr>
              <a:t>Подъемные средства</a:t>
            </a:r>
            <a:endParaRPr lang="ru-RU" sz="2200" b="1" u="sng" dirty="0">
              <a:ea typeface="MS PGothic" pitchFamily="34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7544" y="1412776"/>
            <a:ext cx="271099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dirty="0" smtClean="0"/>
              <a:t> Клети различных типов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 Скипы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 Ковши/бадьи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 Зажимы для канатов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 Канатные подвесы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 Противовесы</a:t>
            </a:r>
          </a:p>
          <a:p>
            <a:endParaRPr lang="ru-RU" dirty="0"/>
          </a:p>
        </p:txBody>
      </p:sp>
      <p:pic>
        <p:nvPicPr>
          <p:cNvPr id="13" name="Picture 9" descr="M:\Homepage\Bilder\02 - Geschäftsbereich\12 - Stahl- und Anlagenbau\Archiv\J09A3834_new.jpg"/>
          <p:cNvPicPr>
            <a:picLocks noChangeAspect="1" noChangeArrowheads="1"/>
          </p:cNvPicPr>
          <p:nvPr/>
        </p:nvPicPr>
        <p:blipFill rotWithShape="1">
          <a:blip r:embed="rId2" cstate="print"/>
          <a:srcRect l="15208" t="2969" r="8230" b="10937"/>
          <a:stretch/>
        </p:blipFill>
        <p:spPr bwMode="auto">
          <a:xfrm>
            <a:off x="1187624" y="3284984"/>
            <a:ext cx="3384375" cy="2537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\\vm-siegen-file1\jantz$\Eigene Dateien\My Pictures\Abnahme Garlyk 03.12-13.12.2012\OLKO\P10106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1412776"/>
            <a:ext cx="2088269" cy="27843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/>
          </p:cNvPicPr>
          <p:nvPr/>
        </p:nvPicPr>
        <p:blipFill>
          <a:blip r:embed="rId4" cstate="print"/>
          <a:srcRect r="21466"/>
          <a:stretch>
            <a:fillRect/>
          </a:stretch>
        </p:blipFill>
        <p:spPr bwMode="auto">
          <a:xfrm>
            <a:off x="5796136" y="4365104"/>
            <a:ext cx="2598737" cy="1439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970" y="0"/>
            <a:ext cx="467544" cy="1196752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0" y="5949280"/>
            <a:ext cx="9144000" cy="90872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556792"/>
            <a:ext cx="3423742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564904"/>
            <a:ext cx="2738437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96752"/>
            <a:ext cx="91440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467544" y="0"/>
            <a:ext cx="0" cy="1196752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39552" y="116632"/>
            <a:ext cx="74888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HURTMOLD_" pitchFamily="50" charset="0"/>
                <a:ea typeface="ＭＳ 明朝"/>
                <a:cs typeface="Courier New" pitchFamily="49" charset="0"/>
              </a:rPr>
              <a:t>S</a:t>
            </a:r>
            <a:r>
              <a:rPr lang="en-US" b="1" dirty="0" smtClean="0">
                <a:solidFill>
                  <a:srgbClr val="404040"/>
                </a:solidFill>
                <a:latin typeface="HURTMOLD_" pitchFamily="50" charset="0"/>
                <a:ea typeface="ＭＳ 明朝"/>
                <a:cs typeface="Courier New" pitchFamily="49" charset="0"/>
              </a:rPr>
              <a:t>CHACHT</a:t>
            </a:r>
            <a:r>
              <a:rPr lang="ru-RU" sz="1050" b="1" dirty="0" smtClean="0">
                <a:latin typeface="Courier New" pitchFamily="49" charset="0"/>
                <a:ea typeface="ＭＳ 明朝"/>
                <a:cs typeface="Courier New" pitchFamily="49" charset="0"/>
              </a:rPr>
              <a:t/>
            </a:r>
            <a:br>
              <a:rPr lang="ru-RU" sz="1050" b="1" dirty="0" smtClean="0">
                <a:latin typeface="Courier New" pitchFamily="49" charset="0"/>
                <a:ea typeface="ＭＳ 明朝"/>
                <a:cs typeface="Courier New" pitchFamily="49" charset="0"/>
              </a:rPr>
            </a:br>
            <a:r>
              <a:rPr lang="en-US" sz="2000" b="1" dirty="0" smtClean="0">
                <a:solidFill>
                  <a:srgbClr val="0000FF"/>
                </a:solidFill>
                <a:latin typeface="HURTMOLD_" pitchFamily="50" charset="0"/>
                <a:ea typeface="ＭＳ 明朝"/>
                <a:cs typeface="Courier New" pitchFamily="49" charset="0"/>
              </a:rPr>
              <a:t>F</a:t>
            </a:r>
            <a:r>
              <a:rPr lang="en-US" b="1" dirty="0" smtClean="0">
                <a:solidFill>
                  <a:srgbClr val="404040"/>
                </a:solidFill>
                <a:latin typeface="HURTMOLD_" pitchFamily="50" charset="0"/>
                <a:ea typeface="ＭＳ 明朝"/>
                <a:cs typeface="Courier New" pitchFamily="49" charset="0"/>
              </a:rPr>
              <a:t>ÖRDERTECHNIK</a:t>
            </a:r>
            <a:r>
              <a:rPr lang="ru-RU" sz="1050" b="1" dirty="0" smtClean="0">
                <a:latin typeface="Courier New" pitchFamily="49" charset="0"/>
                <a:ea typeface="ＭＳ 明朝"/>
                <a:cs typeface="Courier New" pitchFamily="49" charset="0"/>
              </a:rPr>
              <a:t/>
            </a:r>
            <a:br>
              <a:rPr lang="ru-RU" sz="1050" b="1" dirty="0" smtClean="0">
                <a:latin typeface="Courier New" pitchFamily="49" charset="0"/>
                <a:ea typeface="ＭＳ 明朝"/>
                <a:cs typeface="Courier New" pitchFamily="49" charset="0"/>
              </a:rPr>
            </a:br>
            <a:r>
              <a:rPr lang="en-US" sz="2000" b="1" dirty="0" smtClean="0">
                <a:solidFill>
                  <a:srgbClr val="0000FF"/>
                </a:solidFill>
                <a:latin typeface="HURTMOLD_" pitchFamily="50" charset="0"/>
                <a:ea typeface="ＭＳ 明朝"/>
                <a:cs typeface="Courier New" pitchFamily="49" charset="0"/>
              </a:rPr>
              <a:t>S</a:t>
            </a:r>
            <a:r>
              <a:rPr lang="en-US" b="1" dirty="0" smtClean="0">
                <a:solidFill>
                  <a:srgbClr val="404040"/>
                </a:solidFill>
                <a:latin typeface="HURTMOLD_" pitchFamily="50" charset="0"/>
                <a:ea typeface="ＭＳ 明朝"/>
                <a:cs typeface="Courier New" pitchFamily="49" charset="0"/>
              </a:rPr>
              <a:t>ERVICE</a:t>
            </a:r>
            <a:endParaRPr lang="ru-RU" b="1" dirty="0">
              <a:latin typeface="Courier New" pitchFamily="49" charset="0"/>
              <a:cs typeface="Courier New" pitchFamily="49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5949280"/>
            <a:ext cx="914400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51520" y="6067653"/>
            <a:ext cx="2659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  <a:tabLst>
                <a:tab pos="2969895" algn="ctr"/>
                <a:tab pos="5940425" algn="r"/>
                <a:tab pos="-180340" algn="l"/>
                <a:tab pos="2969895" algn="ctr"/>
                <a:tab pos="5940425" algn="r"/>
              </a:tabLst>
            </a:pP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Schacht Fördertechnik Service AG</a:t>
            </a:r>
            <a:endParaRPr lang="ru-RU" sz="1200" dirty="0" smtClean="0">
              <a:latin typeface="Courier New" pitchFamily="49" charset="0"/>
              <a:ea typeface="ＭＳ 明朝"/>
              <a:cs typeface="Courier New" pitchFamily="49" charset="0"/>
            </a:endParaRPr>
          </a:p>
          <a:p>
            <a:pPr>
              <a:spcAft>
                <a:spcPts val="0"/>
              </a:spcAft>
              <a:tabLst>
                <a:tab pos="2969895" algn="ctr"/>
                <a:tab pos="5940425" algn="r"/>
                <a:tab pos="-180340" algn="l"/>
                <a:tab pos="2969895" algn="ctr"/>
                <a:tab pos="5940425" algn="r"/>
              </a:tabLst>
            </a:pP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Gewerbestrasse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 5</a:t>
            </a:r>
            <a:endParaRPr lang="ru-RU" sz="1200" dirty="0" smtClean="0">
              <a:latin typeface="Courier New" pitchFamily="49" charset="0"/>
              <a:ea typeface="ＭＳ 明朝"/>
              <a:cs typeface="Courier New" pitchFamily="49" charset="0"/>
            </a:endParaRPr>
          </a:p>
          <a:p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6330 Cham,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Swtizerland</a:t>
            </a:r>
            <a:endParaRPr lang="ru-RU" sz="12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04248" y="6067653"/>
            <a:ext cx="21527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  <a:tabLst>
                <a:tab pos="2969895" algn="ctr"/>
                <a:tab pos="5940425" algn="r"/>
                <a:tab pos="270510" algn="l"/>
                <a:tab pos="2969895" algn="ctr"/>
                <a:tab pos="5940425" algn="r"/>
              </a:tabLst>
            </a:pP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Representation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office</a:t>
            </a:r>
            <a:endParaRPr lang="ru-RU" sz="1200" dirty="0" smtClean="0">
              <a:latin typeface="Courier New" pitchFamily="49" charset="0"/>
              <a:ea typeface="ＭＳ 明朝"/>
              <a:cs typeface="Courier New" pitchFamily="49" charset="0"/>
            </a:endParaRPr>
          </a:p>
          <a:p>
            <a:pPr>
              <a:spcAft>
                <a:spcPts val="0"/>
              </a:spcAft>
              <a:tabLst>
                <a:tab pos="2969895" algn="ctr"/>
                <a:tab pos="5940425" algn="r"/>
                <a:tab pos="270510" algn="l"/>
                <a:tab pos="2969895" algn="ctr"/>
                <a:tab pos="5940425" algn="r"/>
              </a:tabLst>
            </a:pP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3rd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Yamskogo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Polya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st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., 28</a:t>
            </a:r>
            <a:endParaRPr lang="ru-RU" sz="1200" dirty="0" smtClean="0">
              <a:latin typeface="Courier New" pitchFamily="49" charset="0"/>
              <a:ea typeface="ＭＳ 明朝"/>
              <a:cs typeface="Courier New" pitchFamily="49" charset="0"/>
            </a:endParaRPr>
          </a:p>
          <a:p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125040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Moscow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,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Russia</a:t>
            </a:r>
            <a:endParaRPr lang="ru-RU" sz="12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40352" y="332656"/>
            <a:ext cx="3119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  <a:tabLst>
                <a:tab pos="2969895" algn="ctr"/>
                <a:tab pos="5940425" algn="r"/>
              </a:tabLst>
            </a:pP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info@s-f-s.ch                            </a:t>
            </a:r>
            <a:endParaRPr lang="ru-RU" sz="1200" dirty="0" smtClean="0">
              <a:latin typeface="Courier New" pitchFamily="49" charset="0"/>
              <a:ea typeface="ＭＳ 明朝"/>
              <a:cs typeface="Courier New" pitchFamily="49" charset="0"/>
            </a:endParaRPr>
          </a:p>
          <a:p>
            <a:pPr>
              <a:spcAft>
                <a:spcPts val="0"/>
              </a:spcAft>
              <a:tabLst>
                <a:tab pos="2969895" algn="ctr"/>
                <a:tab pos="5940425" algn="r"/>
                <a:tab pos="2969895" algn="ctr"/>
                <a:tab pos="5407660" algn="l"/>
              </a:tabLst>
            </a:pPr>
            <a:r>
              <a:rPr lang="en-US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www.s-f-s.ch</a:t>
            </a:r>
            <a:endParaRPr lang="ru-RU" sz="12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99792" y="260648"/>
            <a:ext cx="5184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u="sng" dirty="0" smtClean="0">
                <a:ea typeface="MS PGothic" pitchFamily="34" charset="-128"/>
              </a:rPr>
              <a:t>Оборудование для проходки/</a:t>
            </a:r>
            <a:r>
              <a:rPr lang="ru-RU" sz="2200" b="1" u="sng" dirty="0" err="1" smtClean="0">
                <a:ea typeface="MS PGothic" pitchFamily="34" charset="-128"/>
              </a:rPr>
              <a:t>углубки</a:t>
            </a:r>
            <a:r>
              <a:rPr lang="ru-RU" sz="2200" b="1" u="sng" dirty="0" smtClean="0">
                <a:ea typeface="MS PGothic" pitchFamily="34" charset="-128"/>
              </a:rPr>
              <a:t> стволов</a:t>
            </a:r>
            <a:endParaRPr lang="ru-RU" sz="2200" b="1" u="sng" dirty="0">
              <a:ea typeface="MS PGothic" pitchFamily="34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7544" y="1196752"/>
            <a:ext cx="18646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endParaRPr lang="ru-RU" dirty="0" smtClean="0"/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 Рабочие полки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 Грейферы</a:t>
            </a:r>
          </a:p>
        </p:txBody>
      </p:sp>
      <p:pic>
        <p:nvPicPr>
          <p:cNvPr id="14" name="Picture 10" descr="M:\Homepage\Bilder\02 - Geschäftsbereich\05 - Abteufeinrichtungen\Archiv\Greife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708920"/>
            <a:ext cx="2435225" cy="2881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970" y="0"/>
            <a:ext cx="467544" cy="1196752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0" y="5949280"/>
            <a:ext cx="9144000" cy="90872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Gruppieren 2"/>
          <p:cNvGrpSpPr>
            <a:grpSpLocks/>
          </p:cNvGrpSpPr>
          <p:nvPr/>
        </p:nvGrpSpPr>
        <p:grpSpPr bwMode="auto">
          <a:xfrm>
            <a:off x="6012160" y="3356992"/>
            <a:ext cx="2736304" cy="2520280"/>
            <a:chOff x="395288" y="3429000"/>
            <a:chExt cx="2800350" cy="2709863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019" t="20357"/>
            <a:stretch>
              <a:fillRect/>
            </a:stretch>
          </p:blipFill>
          <p:spPr bwMode="auto">
            <a:xfrm>
              <a:off x="474663" y="3449638"/>
              <a:ext cx="2720975" cy="2689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chteck 1"/>
            <p:cNvSpPr/>
            <p:nvPr/>
          </p:nvSpPr>
          <p:spPr>
            <a:xfrm>
              <a:off x="395288" y="3429000"/>
              <a:ext cx="360362" cy="3603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>
                <a:solidFill>
                  <a:schemeClr val="bg1"/>
                </a:solidFill>
              </a:endParaRPr>
            </a:p>
          </p:txBody>
        </p:sp>
      </p:grpSp>
      <p:cxnSp>
        <p:nvCxnSpPr>
          <p:cNvPr id="4" name="Прямая соединительная линия 3"/>
          <p:cNvCxnSpPr/>
          <p:nvPr/>
        </p:nvCxnSpPr>
        <p:spPr>
          <a:xfrm>
            <a:off x="0" y="1196752"/>
            <a:ext cx="91440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467544" y="0"/>
            <a:ext cx="0" cy="1196752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39552" y="116632"/>
            <a:ext cx="74888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HURTMOLD_" pitchFamily="50" charset="0"/>
                <a:ea typeface="ＭＳ 明朝"/>
                <a:cs typeface="Courier New" pitchFamily="49" charset="0"/>
              </a:rPr>
              <a:t>S</a:t>
            </a:r>
            <a:r>
              <a:rPr lang="en-US" b="1" dirty="0" smtClean="0">
                <a:solidFill>
                  <a:srgbClr val="404040"/>
                </a:solidFill>
                <a:latin typeface="HURTMOLD_" pitchFamily="50" charset="0"/>
                <a:ea typeface="ＭＳ 明朝"/>
                <a:cs typeface="Courier New" pitchFamily="49" charset="0"/>
              </a:rPr>
              <a:t>CHACHT</a:t>
            </a:r>
            <a:r>
              <a:rPr lang="ru-RU" sz="1050" b="1" dirty="0" smtClean="0">
                <a:latin typeface="Courier New" pitchFamily="49" charset="0"/>
                <a:ea typeface="ＭＳ 明朝"/>
                <a:cs typeface="Courier New" pitchFamily="49" charset="0"/>
              </a:rPr>
              <a:t/>
            </a:r>
            <a:br>
              <a:rPr lang="ru-RU" sz="1050" b="1" dirty="0" smtClean="0">
                <a:latin typeface="Courier New" pitchFamily="49" charset="0"/>
                <a:ea typeface="ＭＳ 明朝"/>
                <a:cs typeface="Courier New" pitchFamily="49" charset="0"/>
              </a:rPr>
            </a:br>
            <a:r>
              <a:rPr lang="en-US" sz="2000" b="1" dirty="0" smtClean="0">
                <a:solidFill>
                  <a:srgbClr val="0000FF"/>
                </a:solidFill>
                <a:latin typeface="HURTMOLD_" pitchFamily="50" charset="0"/>
                <a:ea typeface="ＭＳ 明朝"/>
                <a:cs typeface="Courier New" pitchFamily="49" charset="0"/>
              </a:rPr>
              <a:t>F</a:t>
            </a:r>
            <a:r>
              <a:rPr lang="en-US" b="1" dirty="0" smtClean="0">
                <a:solidFill>
                  <a:srgbClr val="404040"/>
                </a:solidFill>
                <a:latin typeface="HURTMOLD_" pitchFamily="50" charset="0"/>
                <a:ea typeface="ＭＳ 明朝"/>
                <a:cs typeface="Courier New" pitchFamily="49" charset="0"/>
              </a:rPr>
              <a:t>ÖRDERTECHNIK</a:t>
            </a:r>
            <a:r>
              <a:rPr lang="ru-RU" sz="1050" b="1" dirty="0" smtClean="0">
                <a:latin typeface="Courier New" pitchFamily="49" charset="0"/>
                <a:ea typeface="ＭＳ 明朝"/>
                <a:cs typeface="Courier New" pitchFamily="49" charset="0"/>
              </a:rPr>
              <a:t/>
            </a:r>
            <a:br>
              <a:rPr lang="ru-RU" sz="1050" b="1" dirty="0" smtClean="0">
                <a:latin typeface="Courier New" pitchFamily="49" charset="0"/>
                <a:ea typeface="ＭＳ 明朝"/>
                <a:cs typeface="Courier New" pitchFamily="49" charset="0"/>
              </a:rPr>
            </a:br>
            <a:r>
              <a:rPr lang="en-US" sz="2000" b="1" dirty="0" smtClean="0">
                <a:solidFill>
                  <a:srgbClr val="0000FF"/>
                </a:solidFill>
                <a:latin typeface="HURTMOLD_" pitchFamily="50" charset="0"/>
                <a:ea typeface="ＭＳ 明朝"/>
                <a:cs typeface="Courier New" pitchFamily="49" charset="0"/>
              </a:rPr>
              <a:t>S</a:t>
            </a:r>
            <a:r>
              <a:rPr lang="en-US" b="1" dirty="0" smtClean="0">
                <a:solidFill>
                  <a:srgbClr val="404040"/>
                </a:solidFill>
                <a:latin typeface="HURTMOLD_" pitchFamily="50" charset="0"/>
                <a:ea typeface="ＭＳ 明朝"/>
                <a:cs typeface="Courier New" pitchFamily="49" charset="0"/>
              </a:rPr>
              <a:t>ERVICE</a:t>
            </a:r>
            <a:endParaRPr lang="ru-RU" b="1" dirty="0">
              <a:latin typeface="Courier New" pitchFamily="49" charset="0"/>
              <a:cs typeface="Courier New" pitchFamily="49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5949280"/>
            <a:ext cx="914400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51520" y="6067653"/>
            <a:ext cx="2659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  <a:tabLst>
                <a:tab pos="2969895" algn="ctr"/>
                <a:tab pos="5940425" algn="r"/>
                <a:tab pos="-180340" algn="l"/>
                <a:tab pos="2969895" algn="ctr"/>
                <a:tab pos="5940425" algn="r"/>
              </a:tabLst>
            </a:pP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Schacht Fördertechnik Service AG</a:t>
            </a:r>
            <a:endParaRPr lang="ru-RU" sz="1200" dirty="0" smtClean="0">
              <a:latin typeface="Courier New" pitchFamily="49" charset="0"/>
              <a:ea typeface="ＭＳ 明朝"/>
              <a:cs typeface="Courier New" pitchFamily="49" charset="0"/>
            </a:endParaRPr>
          </a:p>
          <a:p>
            <a:pPr>
              <a:spcAft>
                <a:spcPts val="0"/>
              </a:spcAft>
              <a:tabLst>
                <a:tab pos="2969895" algn="ctr"/>
                <a:tab pos="5940425" algn="r"/>
                <a:tab pos="-180340" algn="l"/>
                <a:tab pos="2969895" algn="ctr"/>
                <a:tab pos="5940425" algn="r"/>
              </a:tabLst>
            </a:pP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Gewerbestrasse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 5</a:t>
            </a:r>
            <a:endParaRPr lang="ru-RU" sz="1200" dirty="0" smtClean="0">
              <a:latin typeface="Courier New" pitchFamily="49" charset="0"/>
              <a:ea typeface="ＭＳ 明朝"/>
              <a:cs typeface="Courier New" pitchFamily="49" charset="0"/>
            </a:endParaRPr>
          </a:p>
          <a:p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6330 Cham,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Swtizerland</a:t>
            </a:r>
            <a:endParaRPr lang="ru-RU" sz="12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04248" y="6067653"/>
            <a:ext cx="21527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  <a:tabLst>
                <a:tab pos="2969895" algn="ctr"/>
                <a:tab pos="5940425" algn="r"/>
                <a:tab pos="270510" algn="l"/>
                <a:tab pos="2969895" algn="ctr"/>
                <a:tab pos="5940425" algn="r"/>
              </a:tabLst>
            </a:pP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Representation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office</a:t>
            </a:r>
            <a:endParaRPr lang="ru-RU" sz="1200" dirty="0" smtClean="0">
              <a:latin typeface="Courier New" pitchFamily="49" charset="0"/>
              <a:ea typeface="ＭＳ 明朝"/>
              <a:cs typeface="Courier New" pitchFamily="49" charset="0"/>
            </a:endParaRPr>
          </a:p>
          <a:p>
            <a:pPr>
              <a:spcAft>
                <a:spcPts val="0"/>
              </a:spcAft>
              <a:tabLst>
                <a:tab pos="2969895" algn="ctr"/>
                <a:tab pos="5940425" algn="r"/>
                <a:tab pos="270510" algn="l"/>
                <a:tab pos="2969895" algn="ctr"/>
                <a:tab pos="5940425" algn="r"/>
              </a:tabLst>
            </a:pP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3rd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Yamskogo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Polya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st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., 28</a:t>
            </a:r>
            <a:endParaRPr lang="ru-RU" sz="1200" dirty="0" smtClean="0">
              <a:latin typeface="Courier New" pitchFamily="49" charset="0"/>
              <a:ea typeface="ＭＳ 明朝"/>
              <a:cs typeface="Courier New" pitchFamily="49" charset="0"/>
            </a:endParaRPr>
          </a:p>
          <a:p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125040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Moscow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,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Russia</a:t>
            </a:r>
            <a:endParaRPr lang="ru-RU" sz="12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40352" y="332656"/>
            <a:ext cx="3119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  <a:tabLst>
                <a:tab pos="2969895" algn="ctr"/>
                <a:tab pos="5940425" algn="r"/>
              </a:tabLst>
            </a:pP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info@s-f-s.ch                            </a:t>
            </a:r>
            <a:endParaRPr lang="ru-RU" sz="1200" dirty="0" smtClean="0">
              <a:latin typeface="Courier New" pitchFamily="49" charset="0"/>
              <a:ea typeface="ＭＳ 明朝"/>
              <a:cs typeface="Courier New" pitchFamily="49" charset="0"/>
            </a:endParaRPr>
          </a:p>
          <a:p>
            <a:pPr>
              <a:spcAft>
                <a:spcPts val="0"/>
              </a:spcAft>
              <a:tabLst>
                <a:tab pos="2969895" algn="ctr"/>
                <a:tab pos="5940425" algn="r"/>
                <a:tab pos="2969895" algn="ctr"/>
                <a:tab pos="5407660" algn="l"/>
              </a:tabLst>
            </a:pPr>
            <a:r>
              <a:rPr lang="en-US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www.s-f-s.ch</a:t>
            </a:r>
            <a:endParaRPr lang="ru-RU" sz="12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55776" y="404664"/>
            <a:ext cx="49685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u="sng" dirty="0" smtClean="0">
                <a:ea typeface="MS PGothic" pitchFamily="34" charset="-128"/>
              </a:rPr>
              <a:t>Спецоборудование</a:t>
            </a:r>
            <a:r>
              <a:rPr lang="ru-RU" sz="2000" dirty="0" smtClean="0">
                <a:latin typeface="MS PGothic" pitchFamily="34" charset="-128"/>
                <a:ea typeface="MS PGothic" pitchFamily="34" charset="-128"/>
              </a:rPr>
              <a:t> </a:t>
            </a:r>
            <a:endParaRPr lang="ru-RU" sz="2000" dirty="0">
              <a:latin typeface="MS PGothic" pitchFamily="34" charset="-128"/>
              <a:ea typeface="MS PGothic" pitchFamily="34" charset="-128"/>
            </a:endParaRPr>
          </a:p>
        </p:txBody>
      </p:sp>
      <p:pic>
        <p:nvPicPr>
          <p:cNvPr id="15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" t="2028" r="1698" b="2505"/>
          <a:stretch>
            <a:fillRect/>
          </a:stretch>
        </p:blipFill>
        <p:spPr bwMode="auto">
          <a:xfrm>
            <a:off x="251520" y="2204864"/>
            <a:ext cx="4695825" cy="3409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67544" y="1340768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dirty="0" smtClean="0"/>
              <a:t> Мобильная аварийная инспекторская подъемная машина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970" y="0"/>
            <a:ext cx="467544" cy="1196752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Изображение 2" descr="slide 11_replace.bm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196752"/>
            <a:ext cx="2792506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525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0" y="5949280"/>
            <a:ext cx="9144000" cy="90872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0" y="1196752"/>
            <a:ext cx="91440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467544" y="0"/>
            <a:ext cx="0" cy="1196752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39552" y="116632"/>
            <a:ext cx="74888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HURTMOLD_" pitchFamily="50" charset="0"/>
                <a:ea typeface="ＭＳ 明朝"/>
                <a:cs typeface="Courier New" pitchFamily="49" charset="0"/>
              </a:rPr>
              <a:t>S</a:t>
            </a:r>
            <a:r>
              <a:rPr lang="en-US" b="1" dirty="0" smtClean="0">
                <a:solidFill>
                  <a:srgbClr val="404040"/>
                </a:solidFill>
                <a:latin typeface="HURTMOLD_" pitchFamily="50" charset="0"/>
                <a:ea typeface="ＭＳ 明朝"/>
                <a:cs typeface="Courier New" pitchFamily="49" charset="0"/>
              </a:rPr>
              <a:t>CHACHT</a:t>
            </a:r>
            <a:r>
              <a:rPr lang="ru-RU" sz="1050" b="1" dirty="0" smtClean="0">
                <a:latin typeface="Courier New" pitchFamily="49" charset="0"/>
                <a:ea typeface="ＭＳ 明朝"/>
                <a:cs typeface="Courier New" pitchFamily="49" charset="0"/>
              </a:rPr>
              <a:t/>
            </a:r>
            <a:br>
              <a:rPr lang="ru-RU" sz="1050" b="1" dirty="0" smtClean="0">
                <a:latin typeface="Courier New" pitchFamily="49" charset="0"/>
                <a:ea typeface="ＭＳ 明朝"/>
                <a:cs typeface="Courier New" pitchFamily="49" charset="0"/>
              </a:rPr>
            </a:br>
            <a:r>
              <a:rPr lang="en-US" sz="2000" b="1" dirty="0" smtClean="0">
                <a:solidFill>
                  <a:srgbClr val="0000FF"/>
                </a:solidFill>
                <a:latin typeface="HURTMOLD_" pitchFamily="50" charset="0"/>
                <a:ea typeface="ＭＳ 明朝"/>
                <a:cs typeface="Courier New" pitchFamily="49" charset="0"/>
              </a:rPr>
              <a:t>F</a:t>
            </a:r>
            <a:r>
              <a:rPr lang="en-US" b="1" dirty="0" smtClean="0">
                <a:solidFill>
                  <a:srgbClr val="404040"/>
                </a:solidFill>
                <a:latin typeface="HURTMOLD_" pitchFamily="50" charset="0"/>
                <a:ea typeface="ＭＳ 明朝"/>
                <a:cs typeface="Courier New" pitchFamily="49" charset="0"/>
              </a:rPr>
              <a:t>ÖRDERTECHNIK</a:t>
            </a:r>
            <a:r>
              <a:rPr lang="ru-RU" sz="1050" b="1" dirty="0" smtClean="0">
                <a:latin typeface="Courier New" pitchFamily="49" charset="0"/>
                <a:ea typeface="ＭＳ 明朝"/>
                <a:cs typeface="Courier New" pitchFamily="49" charset="0"/>
              </a:rPr>
              <a:t/>
            </a:r>
            <a:br>
              <a:rPr lang="ru-RU" sz="1050" b="1" dirty="0" smtClean="0">
                <a:latin typeface="Courier New" pitchFamily="49" charset="0"/>
                <a:ea typeface="ＭＳ 明朝"/>
                <a:cs typeface="Courier New" pitchFamily="49" charset="0"/>
              </a:rPr>
            </a:br>
            <a:r>
              <a:rPr lang="en-US" sz="2000" b="1" dirty="0" smtClean="0">
                <a:solidFill>
                  <a:srgbClr val="0000FF"/>
                </a:solidFill>
                <a:latin typeface="HURTMOLD_" pitchFamily="50" charset="0"/>
                <a:ea typeface="ＭＳ 明朝"/>
                <a:cs typeface="Courier New" pitchFamily="49" charset="0"/>
              </a:rPr>
              <a:t>S</a:t>
            </a:r>
            <a:r>
              <a:rPr lang="en-US" b="1" dirty="0" smtClean="0">
                <a:solidFill>
                  <a:srgbClr val="404040"/>
                </a:solidFill>
                <a:latin typeface="HURTMOLD_" pitchFamily="50" charset="0"/>
                <a:ea typeface="ＭＳ 明朝"/>
                <a:cs typeface="Courier New" pitchFamily="49" charset="0"/>
              </a:rPr>
              <a:t>ERVICE</a:t>
            </a:r>
            <a:endParaRPr lang="ru-RU" b="1" dirty="0">
              <a:latin typeface="Courier New" pitchFamily="49" charset="0"/>
              <a:cs typeface="Courier New" pitchFamily="49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5949280"/>
            <a:ext cx="914400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51520" y="6067653"/>
            <a:ext cx="2659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  <a:tabLst>
                <a:tab pos="2969895" algn="ctr"/>
                <a:tab pos="5940425" algn="r"/>
                <a:tab pos="-180340" algn="l"/>
                <a:tab pos="2969895" algn="ctr"/>
                <a:tab pos="5940425" algn="r"/>
              </a:tabLst>
            </a:pP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Schacht Fördertechnik Service AG</a:t>
            </a:r>
            <a:endParaRPr lang="ru-RU" sz="1200" dirty="0" smtClean="0">
              <a:latin typeface="Courier New" pitchFamily="49" charset="0"/>
              <a:ea typeface="ＭＳ 明朝"/>
              <a:cs typeface="Courier New" pitchFamily="49" charset="0"/>
            </a:endParaRPr>
          </a:p>
          <a:p>
            <a:pPr>
              <a:spcAft>
                <a:spcPts val="0"/>
              </a:spcAft>
              <a:tabLst>
                <a:tab pos="2969895" algn="ctr"/>
                <a:tab pos="5940425" algn="r"/>
                <a:tab pos="-180340" algn="l"/>
                <a:tab pos="2969895" algn="ctr"/>
                <a:tab pos="5940425" algn="r"/>
              </a:tabLst>
            </a:pP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Gewerbestrasse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 5</a:t>
            </a:r>
            <a:endParaRPr lang="ru-RU" sz="1200" dirty="0" smtClean="0">
              <a:latin typeface="Courier New" pitchFamily="49" charset="0"/>
              <a:ea typeface="ＭＳ 明朝"/>
              <a:cs typeface="Courier New" pitchFamily="49" charset="0"/>
            </a:endParaRPr>
          </a:p>
          <a:p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6330 Cham,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Swtizerland</a:t>
            </a:r>
            <a:endParaRPr lang="ru-RU" sz="12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04248" y="6067653"/>
            <a:ext cx="21527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  <a:tabLst>
                <a:tab pos="2969895" algn="ctr"/>
                <a:tab pos="5940425" algn="r"/>
                <a:tab pos="270510" algn="l"/>
                <a:tab pos="2969895" algn="ctr"/>
                <a:tab pos="5940425" algn="r"/>
              </a:tabLst>
            </a:pP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Representation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office</a:t>
            </a:r>
            <a:endParaRPr lang="ru-RU" sz="1200" dirty="0" smtClean="0">
              <a:latin typeface="Courier New" pitchFamily="49" charset="0"/>
              <a:ea typeface="ＭＳ 明朝"/>
              <a:cs typeface="Courier New" pitchFamily="49" charset="0"/>
            </a:endParaRPr>
          </a:p>
          <a:p>
            <a:pPr>
              <a:spcAft>
                <a:spcPts val="0"/>
              </a:spcAft>
              <a:tabLst>
                <a:tab pos="2969895" algn="ctr"/>
                <a:tab pos="5940425" algn="r"/>
                <a:tab pos="270510" algn="l"/>
                <a:tab pos="2969895" algn="ctr"/>
                <a:tab pos="5940425" algn="r"/>
              </a:tabLst>
            </a:pP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3rd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Yamskogo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Polya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st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., 28</a:t>
            </a:r>
            <a:endParaRPr lang="ru-RU" sz="1200" dirty="0" smtClean="0">
              <a:latin typeface="Courier New" pitchFamily="49" charset="0"/>
              <a:ea typeface="ＭＳ 明朝"/>
              <a:cs typeface="Courier New" pitchFamily="49" charset="0"/>
            </a:endParaRPr>
          </a:p>
          <a:p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125040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Moscow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,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Russia</a:t>
            </a:r>
            <a:endParaRPr lang="ru-RU" sz="12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40352" y="332656"/>
            <a:ext cx="3119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  <a:tabLst>
                <a:tab pos="2969895" algn="ctr"/>
                <a:tab pos="5940425" algn="r"/>
              </a:tabLst>
            </a:pP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info@s-f-s.ch                            </a:t>
            </a:r>
            <a:endParaRPr lang="ru-RU" sz="1200" dirty="0" smtClean="0">
              <a:latin typeface="Courier New" pitchFamily="49" charset="0"/>
              <a:ea typeface="ＭＳ 明朝"/>
              <a:cs typeface="Courier New" pitchFamily="49" charset="0"/>
            </a:endParaRPr>
          </a:p>
          <a:p>
            <a:pPr>
              <a:spcAft>
                <a:spcPts val="0"/>
              </a:spcAft>
              <a:tabLst>
                <a:tab pos="2969895" algn="ctr"/>
                <a:tab pos="5940425" algn="r"/>
                <a:tab pos="2969895" algn="ctr"/>
                <a:tab pos="5407660" algn="l"/>
              </a:tabLst>
            </a:pPr>
            <a:r>
              <a:rPr lang="en-US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www.s-f-s.ch</a:t>
            </a:r>
            <a:endParaRPr lang="ru-RU" sz="12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87824" y="260648"/>
            <a:ext cx="44644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u="sng" dirty="0" smtClean="0">
                <a:ea typeface="MS PGothic" pitchFamily="34" charset="-128"/>
              </a:rPr>
              <a:t>Шахтная стволовая сигнализация и связь</a:t>
            </a:r>
            <a:endParaRPr lang="ru-RU" sz="2200" b="1" u="sng" dirty="0">
              <a:ea typeface="MS PGothic" pitchFamily="34" charset="-128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40768"/>
            <a:ext cx="3600400" cy="2198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 descr="\\vm-siegen-file1\jantz$\Eigene Dateien\My Pictures\Samsung Galaxy S Plus Transfer\2012-08-29 12.03.0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60"/>
          <a:stretch/>
        </p:blipFill>
        <p:spPr bwMode="auto">
          <a:xfrm>
            <a:off x="5004048" y="1340768"/>
            <a:ext cx="3312368" cy="222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\\vm-siegen-file1\jantz$\Eigene Dateien\My Pictures\Samsung Galaxy S Plus Transfer\2012-08-29 12.14.4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60"/>
          <a:stretch/>
        </p:blipFill>
        <p:spPr bwMode="auto">
          <a:xfrm>
            <a:off x="971600" y="3645024"/>
            <a:ext cx="3320465" cy="2229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\\vm-siegen-file1\jantz$\Eigene Dateien\My Pictures\Samsung Galaxy S Plus Transfer\2012-08-29 11.53.1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38" r="18302" b="6919"/>
          <a:stretch/>
        </p:blipFill>
        <p:spPr bwMode="auto">
          <a:xfrm>
            <a:off x="4572000" y="3645024"/>
            <a:ext cx="3626877" cy="2232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970" y="0"/>
            <a:ext cx="467544" cy="1196752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0" y="5949280"/>
            <a:ext cx="9144000" cy="90872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0" y="1196752"/>
            <a:ext cx="91440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467544" y="0"/>
            <a:ext cx="0" cy="1196752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39552" y="116632"/>
            <a:ext cx="74888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HURTMOLD_" pitchFamily="50" charset="0"/>
                <a:ea typeface="ＭＳ 明朝"/>
                <a:cs typeface="Courier New" pitchFamily="49" charset="0"/>
              </a:rPr>
              <a:t>S</a:t>
            </a:r>
            <a:r>
              <a:rPr lang="en-US" b="1" dirty="0" smtClean="0">
                <a:solidFill>
                  <a:srgbClr val="404040"/>
                </a:solidFill>
                <a:latin typeface="HURTMOLD_" pitchFamily="50" charset="0"/>
                <a:ea typeface="ＭＳ 明朝"/>
                <a:cs typeface="Courier New" pitchFamily="49" charset="0"/>
              </a:rPr>
              <a:t>CHACHT</a:t>
            </a:r>
            <a:r>
              <a:rPr lang="ru-RU" sz="1050" b="1" dirty="0" smtClean="0">
                <a:latin typeface="Courier New" pitchFamily="49" charset="0"/>
                <a:ea typeface="ＭＳ 明朝"/>
                <a:cs typeface="Courier New" pitchFamily="49" charset="0"/>
              </a:rPr>
              <a:t/>
            </a:r>
            <a:br>
              <a:rPr lang="ru-RU" sz="1050" b="1" dirty="0" smtClean="0">
                <a:latin typeface="Courier New" pitchFamily="49" charset="0"/>
                <a:ea typeface="ＭＳ 明朝"/>
                <a:cs typeface="Courier New" pitchFamily="49" charset="0"/>
              </a:rPr>
            </a:br>
            <a:r>
              <a:rPr lang="en-US" sz="2000" b="1" dirty="0" smtClean="0">
                <a:solidFill>
                  <a:srgbClr val="0000FF"/>
                </a:solidFill>
                <a:latin typeface="HURTMOLD_" pitchFamily="50" charset="0"/>
                <a:ea typeface="ＭＳ 明朝"/>
                <a:cs typeface="Courier New" pitchFamily="49" charset="0"/>
              </a:rPr>
              <a:t>F</a:t>
            </a:r>
            <a:r>
              <a:rPr lang="en-US" b="1" dirty="0" smtClean="0">
                <a:solidFill>
                  <a:srgbClr val="404040"/>
                </a:solidFill>
                <a:latin typeface="HURTMOLD_" pitchFamily="50" charset="0"/>
                <a:ea typeface="ＭＳ 明朝"/>
                <a:cs typeface="Courier New" pitchFamily="49" charset="0"/>
              </a:rPr>
              <a:t>ÖRDERTECHNIK</a:t>
            </a:r>
            <a:r>
              <a:rPr lang="ru-RU" sz="1050" b="1" dirty="0" smtClean="0">
                <a:latin typeface="Courier New" pitchFamily="49" charset="0"/>
                <a:ea typeface="ＭＳ 明朝"/>
                <a:cs typeface="Courier New" pitchFamily="49" charset="0"/>
              </a:rPr>
              <a:t/>
            </a:r>
            <a:br>
              <a:rPr lang="ru-RU" sz="1050" b="1" dirty="0" smtClean="0">
                <a:latin typeface="Courier New" pitchFamily="49" charset="0"/>
                <a:ea typeface="ＭＳ 明朝"/>
                <a:cs typeface="Courier New" pitchFamily="49" charset="0"/>
              </a:rPr>
            </a:br>
            <a:r>
              <a:rPr lang="en-US" sz="2000" b="1" dirty="0" smtClean="0">
                <a:solidFill>
                  <a:srgbClr val="0000FF"/>
                </a:solidFill>
                <a:latin typeface="HURTMOLD_" pitchFamily="50" charset="0"/>
                <a:ea typeface="ＭＳ 明朝"/>
                <a:cs typeface="Courier New" pitchFamily="49" charset="0"/>
              </a:rPr>
              <a:t>S</a:t>
            </a:r>
            <a:r>
              <a:rPr lang="en-US" b="1" dirty="0" smtClean="0">
                <a:solidFill>
                  <a:srgbClr val="404040"/>
                </a:solidFill>
                <a:latin typeface="HURTMOLD_" pitchFamily="50" charset="0"/>
                <a:ea typeface="ＭＳ 明朝"/>
                <a:cs typeface="Courier New" pitchFamily="49" charset="0"/>
              </a:rPr>
              <a:t>ERVICE</a:t>
            </a:r>
            <a:endParaRPr lang="ru-RU" b="1" dirty="0">
              <a:latin typeface="Courier New" pitchFamily="49" charset="0"/>
              <a:cs typeface="Courier New" pitchFamily="49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5949280"/>
            <a:ext cx="914400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51520" y="6067653"/>
            <a:ext cx="2659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  <a:tabLst>
                <a:tab pos="2969895" algn="ctr"/>
                <a:tab pos="5940425" algn="r"/>
                <a:tab pos="-180340" algn="l"/>
                <a:tab pos="2969895" algn="ctr"/>
                <a:tab pos="5940425" algn="r"/>
              </a:tabLst>
            </a:pP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Schacht Fördertechnik Service AG</a:t>
            </a:r>
            <a:endParaRPr lang="ru-RU" sz="1200" dirty="0" smtClean="0">
              <a:latin typeface="Courier New" pitchFamily="49" charset="0"/>
              <a:ea typeface="ＭＳ 明朝"/>
              <a:cs typeface="Courier New" pitchFamily="49" charset="0"/>
            </a:endParaRPr>
          </a:p>
          <a:p>
            <a:pPr>
              <a:spcAft>
                <a:spcPts val="0"/>
              </a:spcAft>
              <a:tabLst>
                <a:tab pos="2969895" algn="ctr"/>
                <a:tab pos="5940425" algn="r"/>
                <a:tab pos="-180340" algn="l"/>
                <a:tab pos="2969895" algn="ctr"/>
                <a:tab pos="5940425" algn="r"/>
              </a:tabLst>
            </a:pP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Gewerbestrasse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 5</a:t>
            </a:r>
            <a:endParaRPr lang="ru-RU" sz="1200" dirty="0" smtClean="0">
              <a:latin typeface="Courier New" pitchFamily="49" charset="0"/>
              <a:ea typeface="ＭＳ 明朝"/>
              <a:cs typeface="Courier New" pitchFamily="49" charset="0"/>
            </a:endParaRPr>
          </a:p>
          <a:p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6330 Cham,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Swtizerland</a:t>
            </a:r>
            <a:endParaRPr lang="ru-RU" sz="12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04248" y="6067653"/>
            <a:ext cx="21527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  <a:tabLst>
                <a:tab pos="2969895" algn="ctr"/>
                <a:tab pos="5940425" algn="r"/>
                <a:tab pos="270510" algn="l"/>
                <a:tab pos="2969895" algn="ctr"/>
                <a:tab pos="5940425" algn="r"/>
              </a:tabLst>
            </a:pP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Representation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office</a:t>
            </a:r>
            <a:endParaRPr lang="ru-RU" sz="1200" dirty="0" smtClean="0">
              <a:latin typeface="Courier New" pitchFamily="49" charset="0"/>
              <a:ea typeface="ＭＳ 明朝"/>
              <a:cs typeface="Courier New" pitchFamily="49" charset="0"/>
            </a:endParaRPr>
          </a:p>
          <a:p>
            <a:pPr>
              <a:spcAft>
                <a:spcPts val="0"/>
              </a:spcAft>
              <a:tabLst>
                <a:tab pos="2969895" algn="ctr"/>
                <a:tab pos="5940425" algn="r"/>
                <a:tab pos="270510" algn="l"/>
                <a:tab pos="2969895" algn="ctr"/>
                <a:tab pos="5940425" algn="r"/>
              </a:tabLst>
            </a:pP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3rd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Yamskogo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Polya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st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., 28</a:t>
            </a:r>
            <a:endParaRPr lang="ru-RU" sz="1200" dirty="0" smtClean="0">
              <a:latin typeface="Courier New" pitchFamily="49" charset="0"/>
              <a:ea typeface="ＭＳ 明朝"/>
              <a:cs typeface="Courier New" pitchFamily="49" charset="0"/>
            </a:endParaRPr>
          </a:p>
          <a:p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125040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Moscow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,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Russia</a:t>
            </a:r>
            <a:endParaRPr lang="ru-RU" sz="12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40352" y="332656"/>
            <a:ext cx="3119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  <a:tabLst>
                <a:tab pos="2969895" algn="ctr"/>
                <a:tab pos="5940425" algn="r"/>
              </a:tabLst>
            </a:pP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info@s-f-s.ch                            </a:t>
            </a:r>
            <a:endParaRPr lang="ru-RU" sz="1200" dirty="0" smtClean="0">
              <a:latin typeface="Courier New" pitchFamily="49" charset="0"/>
              <a:ea typeface="ＭＳ 明朝"/>
              <a:cs typeface="Courier New" pitchFamily="49" charset="0"/>
            </a:endParaRPr>
          </a:p>
          <a:p>
            <a:pPr>
              <a:spcAft>
                <a:spcPts val="0"/>
              </a:spcAft>
              <a:tabLst>
                <a:tab pos="2969895" algn="ctr"/>
                <a:tab pos="5940425" algn="r"/>
                <a:tab pos="2969895" algn="ctr"/>
                <a:tab pos="5407660" algn="l"/>
              </a:tabLst>
            </a:pPr>
            <a:r>
              <a:rPr lang="en-US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www.s-f-s.ch</a:t>
            </a:r>
            <a:endParaRPr lang="ru-RU" sz="12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27784" y="188640"/>
            <a:ext cx="49685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u="sng" dirty="0" smtClean="0">
                <a:ea typeface="MS PGothic" pitchFamily="34" charset="-128"/>
              </a:rPr>
              <a:t>Различные стальные конструкции</a:t>
            </a:r>
          </a:p>
          <a:p>
            <a:pPr algn="ctr"/>
            <a:r>
              <a:rPr lang="ru-RU" sz="2200" b="1" u="sng" dirty="0" smtClean="0">
                <a:ea typeface="MS PGothic" pitchFamily="34" charset="-128"/>
              </a:rPr>
              <a:t>(в том числе для </a:t>
            </a:r>
            <a:r>
              <a:rPr lang="ru-RU" sz="2200" b="1" u="sng" dirty="0" err="1" smtClean="0">
                <a:ea typeface="MS PGothic" pitchFamily="34" charset="-128"/>
              </a:rPr>
              <a:t>армировки</a:t>
            </a:r>
            <a:r>
              <a:rPr lang="ru-RU" sz="2200" b="1" u="sng" dirty="0" smtClean="0">
                <a:ea typeface="MS PGothic" pitchFamily="34" charset="-128"/>
              </a:rPr>
              <a:t> ствола )</a:t>
            </a:r>
            <a:endParaRPr lang="ru-RU" sz="2200" b="1" u="sng" dirty="0">
              <a:ea typeface="MS PGothic" pitchFamily="34" charset="-128"/>
            </a:endParaRPr>
          </a:p>
        </p:txBody>
      </p:sp>
      <p:pic>
        <p:nvPicPr>
          <p:cNvPr id="12" name="Grafik 10" descr="OLKO_IMG_6661_Crop_ohne-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412776"/>
            <a:ext cx="2952328" cy="3992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3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3501008"/>
            <a:ext cx="2402448" cy="22979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1" descr="Spurlatten-C-Profil 3-Details-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268760"/>
            <a:ext cx="3168650" cy="2192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3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9912" y="3501008"/>
            <a:ext cx="2412053" cy="23032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Прямоугольник 15"/>
          <p:cNvSpPr/>
          <p:nvPr/>
        </p:nvSpPr>
        <p:spPr>
          <a:xfrm>
            <a:off x="970" y="0"/>
            <a:ext cx="467544" cy="1196752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slide 14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268760"/>
            <a:ext cx="7092280" cy="4588630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0" y="5949280"/>
            <a:ext cx="9144000" cy="90872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0" y="1196752"/>
            <a:ext cx="91440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467544" y="0"/>
            <a:ext cx="0" cy="1196752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39552" y="116632"/>
            <a:ext cx="74888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HURTMOLD_" pitchFamily="50" charset="0"/>
                <a:ea typeface="ＭＳ 明朝"/>
                <a:cs typeface="Courier New" pitchFamily="49" charset="0"/>
              </a:rPr>
              <a:t>S</a:t>
            </a:r>
            <a:r>
              <a:rPr lang="en-US" b="1" dirty="0" smtClean="0">
                <a:solidFill>
                  <a:srgbClr val="404040"/>
                </a:solidFill>
                <a:latin typeface="HURTMOLD_" pitchFamily="50" charset="0"/>
                <a:ea typeface="ＭＳ 明朝"/>
                <a:cs typeface="Courier New" pitchFamily="49" charset="0"/>
              </a:rPr>
              <a:t>CHACHT</a:t>
            </a:r>
            <a:r>
              <a:rPr lang="ru-RU" sz="1050" b="1" dirty="0" smtClean="0">
                <a:latin typeface="Courier New" pitchFamily="49" charset="0"/>
                <a:ea typeface="ＭＳ 明朝"/>
                <a:cs typeface="Courier New" pitchFamily="49" charset="0"/>
              </a:rPr>
              <a:t/>
            </a:r>
            <a:br>
              <a:rPr lang="ru-RU" sz="1050" b="1" dirty="0" smtClean="0">
                <a:latin typeface="Courier New" pitchFamily="49" charset="0"/>
                <a:ea typeface="ＭＳ 明朝"/>
                <a:cs typeface="Courier New" pitchFamily="49" charset="0"/>
              </a:rPr>
            </a:br>
            <a:r>
              <a:rPr lang="en-US" sz="2000" b="1" dirty="0" smtClean="0">
                <a:solidFill>
                  <a:srgbClr val="0000FF"/>
                </a:solidFill>
                <a:latin typeface="HURTMOLD_" pitchFamily="50" charset="0"/>
                <a:ea typeface="ＭＳ 明朝"/>
                <a:cs typeface="Courier New" pitchFamily="49" charset="0"/>
              </a:rPr>
              <a:t>F</a:t>
            </a:r>
            <a:r>
              <a:rPr lang="en-US" b="1" dirty="0" smtClean="0">
                <a:solidFill>
                  <a:srgbClr val="404040"/>
                </a:solidFill>
                <a:latin typeface="HURTMOLD_" pitchFamily="50" charset="0"/>
                <a:ea typeface="ＭＳ 明朝"/>
                <a:cs typeface="Courier New" pitchFamily="49" charset="0"/>
              </a:rPr>
              <a:t>ÖRDERTECHNIK</a:t>
            </a:r>
            <a:r>
              <a:rPr lang="ru-RU" sz="1050" b="1" dirty="0" smtClean="0">
                <a:latin typeface="Courier New" pitchFamily="49" charset="0"/>
                <a:ea typeface="ＭＳ 明朝"/>
                <a:cs typeface="Courier New" pitchFamily="49" charset="0"/>
              </a:rPr>
              <a:t/>
            </a:r>
            <a:br>
              <a:rPr lang="ru-RU" sz="1050" b="1" dirty="0" smtClean="0">
                <a:latin typeface="Courier New" pitchFamily="49" charset="0"/>
                <a:ea typeface="ＭＳ 明朝"/>
                <a:cs typeface="Courier New" pitchFamily="49" charset="0"/>
              </a:rPr>
            </a:br>
            <a:r>
              <a:rPr lang="en-US" sz="2000" b="1" dirty="0" smtClean="0">
                <a:solidFill>
                  <a:srgbClr val="0000FF"/>
                </a:solidFill>
                <a:latin typeface="HURTMOLD_" pitchFamily="50" charset="0"/>
                <a:ea typeface="ＭＳ 明朝"/>
                <a:cs typeface="Courier New" pitchFamily="49" charset="0"/>
              </a:rPr>
              <a:t>S</a:t>
            </a:r>
            <a:r>
              <a:rPr lang="en-US" b="1" dirty="0" smtClean="0">
                <a:solidFill>
                  <a:srgbClr val="404040"/>
                </a:solidFill>
                <a:latin typeface="HURTMOLD_" pitchFamily="50" charset="0"/>
                <a:ea typeface="ＭＳ 明朝"/>
                <a:cs typeface="Courier New" pitchFamily="49" charset="0"/>
              </a:rPr>
              <a:t>ERVICE</a:t>
            </a:r>
            <a:endParaRPr lang="ru-RU" b="1" dirty="0">
              <a:latin typeface="Courier New" pitchFamily="49" charset="0"/>
              <a:cs typeface="Courier New" pitchFamily="49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5949280"/>
            <a:ext cx="914400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51520" y="6067653"/>
            <a:ext cx="2659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  <a:tabLst>
                <a:tab pos="2969895" algn="ctr"/>
                <a:tab pos="5940425" algn="r"/>
                <a:tab pos="-180340" algn="l"/>
                <a:tab pos="2969895" algn="ctr"/>
                <a:tab pos="5940425" algn="r"/>
              </a:tabLst>
            </a:pP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Schacht Fördertechnik Service AG</a:t>
            </a:r>
            <a:endParaRPr lang="ru-RU" sz="1200" dirty="0" smtClean="0">
              <a:latin typeface="Courier New" pitchFamily="49" charset="0"/>
              <a:ea typeface="ＭＳ 明朝"/>
              <a:cs typeface="Courier New" pitchFamily="49" charset="0"/>
            </a:endParaRPr>
          </a:p>
          <a:p>
            <a:pPr>
              <a:spcAft>
                <a:spcPts val="0"/>
              </a:spcAft>
              <a:tabLst>
                <a:tab pos="2969895" algn="ctr"/>
                <a:tab pos="5940425" algn="r"/>
                <a:tab pos="-180340" algn="l"/>
                <a:tab pos="2969895" algn="ctr"/>
                <a:tab pos="5940425" algn="r"/>
              </a:tabLst>
            </a:pP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Gewerbestrasse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 5</a:t>
            </a:r>
            <a:endParaRPr lang="ru-RU" sz="1200" dirty="0" smtClean="0">
              <a:latin typeface="Courier New" pitchFamily="49" charset="0"/>
              <a:ea typeface="ＭＳ 明朝"/>
              <a:cs typeface="Courier New" pitchFamily="49" charset="0"/>
            </a:endParaRPr>
          </a:p>
          <a:p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6330 Cham,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Swtizerland</a:t>
            </a:r>
            <a:endParaRPr lang="ru-RU" sz="12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04248" y="6067653"/>
            <a:ext cx="21527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  <a:tabLst>
                <a:tab pos="2969895" algn="ctr"/>
                <a:tab pos="5940425" algn="r"/>
                <a:tab pos="270510" algn="l"/>
                <a:tab pos="2969895" algn="ctr"/>
                <a:tab pos="5940425" algn="r"/>
              </a:tabLst>
            </a:pP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Representation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office</a:t>
            </a:r>
            <a:endParaRPr lang="ru-RU" sz="1200" dirty="0" smtClean="0">
              <a:latin typeface="Courier New" pitchFamily="49" charset="0"/>
              <a:ea typeface="ＭＳ 明朝"/>
              <a:cs typeface="Courier New" pitchFamily="49" charset="0"/>
            </a:endParaRPr>
          </a:p>
          <a:p>
            <a:pPr>
              <a:spcAft>
                <a:spcPts val="0"/>
              </a:spcAft>
              <a:tabLst>
                <a:tab pos="2969895" algn="ctr"/>
                <a:tab pos="5940425" algn="r"/>
                <a:tab pos="270510" algn="l"/>
                <a:tab pos="2969895" algn="ctr"/>
                <a:tab pos="5940425" algn="r"/>
              </a:tabLst>
            </a:pP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3rd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Yamskogo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Polya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st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., 28</a:t>
            </a:r>
            <a:endParaRPr lang="ru-RU" sz="1200" dirty="0" smtClean="0">
              <a:latin typeface="Courier New" pitchFamily="49" charset="0"/>
              <a:ea typeface="ＭＳ 明朝"/>
              <a:cs typeface="Courier New" pitchFamily="49" charset="0"/>
            </a:endParaRPr>
          </a:p>
          <a:p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125040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Moscow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,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Russia</a:t>
            </a:r>
            <a:endParaRPr lang="ru-RU" sz="12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40352" y="332656"/>
            <a:ext cx="3119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  <a:tabLst>
                <a:tab pos="2969895" algn="ctr"/>
                <a:tab pos="5940425" algn="r"/>
              </a:tabLst>
            </a:pP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info@s-f-s.ch                            </a:t>
            </a:r>
            <a:endParaRPr lang="ru-RU" sz="1200" dirty="0" smtClean="0">
              <a:latin typeface="Courier New" pitchFamily="49" charset="0"/>
              <a:ea typeface="ＭＳ 明朝"/>
              <a:cs typeface="Courier New" pitchFamily="49" charset="0"/>
            </a:endParaRPr>
          </a:p>
          <a:p>
            <a:pPr>
              <a:spcAft>
                <a:spcPts val="0"/>
              </a:spcAft>
              <a:tabLst>
                <a:tab pos="2969895" algn="ctr"/>
                <a:tab pos="5940425" algn="r"/>
                <a:tab pos="2969895" algn="ctr"/>
                <a:tab pos="5407660" algn="l"/>
              </a:tabLst>
            </a:pPr>
            <a:r>
              <a:rPr lang="en-US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www.s-f-s.ch</a:t>
            </a:r>
            <a:endParaRPr lang="ru-RU" sz="12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99792" y="188640"/>
            <a:ext cx="49685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u="sng" dirty="0" smtClean="0">
                <a:ea typeface="MS PGothic" pitchFamily="34" charset="-128"/>
              </a:rPr>
              <a:t>Оборудование для транспортировки сыпучих материалов</a:t>
            </a:r>
            <a:endParaRPr lang="ru-RU" sz="2200" b="1" u="sng" dirty="0">
              <a:ea typeface="MS PGothic" pitchFamily="34" charset="-128"/>
            </a:endParaRPr>
          </a:p>
        </p:txBody>
      </p:sp>
      <p:pic>
        <p:nvPicPr>
          <p:cNvPr id="13" name="Picture 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3356992"/>
            <a:ext cx="1166416" cy="1872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356992"/>
            <a:ext cx="1224136" cy="19360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970" y="0"/>
            <a:ext cx="467544" cy="1196752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0" y="5949280"/>
            <a:ext cx="9144000" cy="90872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0" y="1196752"/>
            <a:ext cx="91440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467544" y="0"/>
            <a:ext cx="0" cy="1196752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39552" y="116632"/>
            <a:ext cx="74888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HURTMOLD_" pitchFamily="50" charset="0"/>
                <a:ea typeface="ＭＳ 明朝"/>
                <a:cs typeface="Courier New" pitchFamily="49" charset="0"/>
              </a:rPr>
              <a:t>S</a:t>
            </a:r>
            <a:r>
              <a:rPr lang="en-US" b="1" dirty="0" smtClean="0">
                <a:solidFill>
                  <a:srgbClr val="404040"/>
                </a:solidFill>
                <a:latin typeface="HURTMOLD_" pitchFamily="50" charset="0"/>
                <a:ea typeface="ＭＳ 明朝"/>
                <a:cs typeface="Courier New" pitchFamily="49" charset="0"/>
              </a:rPr>
              <a:t>CHACHT</a:t>
            </a:r>
            <a:r>
              <a:rPr lang="ru-RU" sz="1050" b="1" dirty="0" smtClean="0">
                <a:latin typeface="Courier New" pitchFamily="49" charset="0"/>
                <a:ea typeface="ＭＳ 明朝"/>
                <a:cs typeface="Courier New" pitchFamily="49" charset="0"/>
              </a:rPr>
              <a:t/>
            </a:r>
            <a:br>
              <a:rPr lang="ru-RU" sz="1050" b="1" dirty="0" smtClean="0">
                <a:latin typeface="Courier New" pitchFamily="49" charset="0"/>
                <a:ea typeface="ＭＳ 明朝"/>
                <a:cs typeface="Courier New" pitchFamily="49" charset="0"/>
              </a:rPr>
            </a:br>
            <a:r>
              <a:rPr lang="en-US" sz="2000" b="1" dirty="0" smtClean="0">
                <a:solidFill>
                  <a:srgbClr val="0000FF"/>
                </a:solidFill>
                <a:latin typeface="HURTMOLD_" pitchFamily="50" charset="0"/>
                <a:ea typeface="ＭＳ 明朝"/>
                <a:cs typeface="Courier New" pitchFamily="49" charset="0"/>
              </a:rPr>
              <a:t>F</a:t>
            </a:r>
            <a:r>
              <a:rPr lang="en-US" b="1" dirty="0" smtClean="0">
                <a:solidFill>
                  <a:srgbClr val="404040"/>
                </a:solidFill>
                <a:latin typeface="HURTMOLD_" pitchFamily="50" charset="0"/>
                <a:ea typeface="ＭＳ 明朝"/>
                <a:cs typeface="Courier New" pitchFamily="49" charset="0"/>
              </a:rPr>
              <a:t>ÖRDERTECHNIK</a:t>
            </a:r>
            <a:r>
              <a:rPr lang="ru-RU" sz="1050" b="1" dirty="0" smtClean="0">
                <a:latin typeface="Courier New" pitchFamily="49" charset="0"/>
                <a:ea typeface="ＭＳ 明朝"/>
                <a:cs typeface="Courier New" pitchFamily="49" charset="0"/>
              </a:rPr>
              <a:t/>
            </a:r>
            <a:br>
              <a:rPr lang="ru-RU" sz="1050" b="1" dirty="0" smtClean="0">
                <a:latin typeface="Courier New" pitchFamily="49" charset="0"/>
                <a:ea typeface="ＭＳ 明朝"/>
                <a:cs typeface="Courier New" pitchFamily="49" charset="0"/>
              </a:rPr>
            </a:br>
            <a:r>
              <a:rPr lang="en-US" sz="2000" b="1" dirty="0" smtClean="0">
                <a:solidFill>
                  <a:srgbClr val="0000FF"/>
                </a:solidFill>
                <a:latin typeface="HURTMOLD_" pitchFamily="50" charset="0"/>
                <a:ea typeface="ＭＳ 明朝"/>
                <a:cs typeface="Courier New" pitchFamily="49" charset="0"/>
              </a:rPr>
              <a:t>S</a:t>
            </a:r>
            <a:r>
              <a:rPr lang="en-US" b="1" dirty="0" smtClean="0">
                <a:solidFill>
                  <a:srgbClr val="404040"/>
                </a:solidFill>
                <a:latin typeface="HURTMOLD_" pitchFamily="50" charset="0"/>
                <a:ea typeface="ＭＳ 明朝"/>
                <a:cs typeface="Courier New" pitchFamily="49" charset="0"/>
              </a:rPr>
              <a:t>ERVICE</a:t>
            </a:r>
            <a:endParaRPr lang="ru-RU" b="1" dirty="0">
              <a:latin typeface="Courier New" pitchFamily="49" charset="0"/>
              <a:cs typeface="Courier New" pitchFamily="49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5949280"/>
            <a:ext cx="914400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51520" y="6067653"/>
            <a:ext cx="2659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  <a:tabLst>
                <a:tab pos="2969895" algn="ctr"/>
                <a:tab pos="5940425" algn="r"/>
                <a:tab pos="-180340" algn="l"/>
                <a:tab pos="2969895" algn="ctr"/>
                <a:tab pos="5940425" algn="r"/>
              </a:tabLst>
            </a:pP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Schacht Fördertechnik Service AG</a:t>
            </a:r>
            <a:endParaRPr lang="ru-RU" sz="1200" dirty="0" smtClean="0">
              <a:latin typeface="Courier New" pitchFamily="49" charset="0"/>
              <a:ea typeface="ＭＳ 明朝"/>
              <a:cs typeface="Courier New" pitchFamily="49" charset="0"/>
            </a:endParaRPr>
          </a:p>
          <a:p>
            <a:pPr>
              <a:spcAft>
                <a:spcPts val="0"/>
              </a:spcAft>
              <a:tabLst>
                <a:tab pos="2969895" algn="ctr"/>
                <a:tab pos="5940425" algn="r"/>
                <a:tab pos="-180340" algn="l"/>
                <a:tab pos="2969895" algn="ctr"/>
                <a:tab pos="5940425" algn="r"/>
              </a:tabLst>
            </a:pP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Gewerbestrasse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 5</a:t>
            </a:r>
            <a:endParaRPr lang="ru-RU" sz="1200" dirty="0" smtClean="0">
              <a:latin typeface="Courier New" pitchFamily="49" charset="0"/>
              <a:ea typeface="ＭＳ 明朝"/>
              <a:cs typeface="Courier New" pitchFamily="49" charset="0"/>
            </a:endParaRPr>
          </a:p>
          <a:p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6330 Cham,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Swtizerland</a:t>
            </a:r>
            <a:endParaRPr lang="ru-RU" sz="12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04248" y="6067653"/>
            <a:ext cx="21527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  <a:tabLst>
                <a:tab pos="2969895" algn="ctr"/>
                <a:tab pos="5940425" algn="r"/>
                <a:tab pos="270510" algn="l"/>
                <a:tab pos="2969895" algn="ctr"/>
                <a:tab pos="5940425" algn="r"/>
              </a:tabLst>
            </a:pP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Representation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office</a:t>
            </a:r>
            <a:endParaRPr lang="ru-RU" sz="1200" dirty="0" smtClean="0">
              <a:latin typeface="Courier New" pitchFamily="49" charset="0"/>
              <a:ea typeface="ＭＳ 明朝"/>
              <a:cs typeface="Courier New" pitchFamily="49" charset="0"/>
            </a:endParaRPr>
          </a:p>
          <a:p>
            <a:pPr>
              <a:spcAft>
                <a:spcPts val="0"/>
              </a:spcAft>
              <a:tabLst>
                <a:tab pos="2969895" algn="ctr"/>
                <a:tab pos="5940425" algn="r"/>
                <a:tab pos="270510" algn="l"/>
                <a:tab pos="2969895" algn="ctr"/>
                <a:tab pos="5940425" algn="r"/>
              </a:tabLst>
            </a:pP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3rd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Yamskogo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Polya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st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., 28</a:t>
            </a:r>
            <a:endParaRPr lang="ru-RU" sz="1200" dirty="0" smtClean="0">
              <a:latin typeface="Courier New" pitchFamily="49" charset="0"/>
              <a:ea typeface="ＭＳ 明朝"/>
              <a:cs typeface="Courier New" pitchFamily="49" charset="0"/>
            </a:endParaRPr>
          </a:p>
          <a:p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125040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Moscow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,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Russia</a:t>
            </a:r>
            <a:endParaRPr lang="ru-RU" sz="12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40352" y="332656"/>
            <a:ext cx="3119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  <a:tabLst>
                <a:tab pos="2969895" algn="ctr"/>
                <a:tab pos="5940425" algn="r"/>
              </a:tabLst>
            </a:pP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info@s-f-s.ch                            </a:t>
            </a:r>
            <a:endParaRPr lang="ru-RU" sz="1200" dirty="0" smtClean="0">
              <a:latin typeface="Courier New" pitchFamily="49" charset="0"/>
              <a:ea typeface="ＭＳ 明朝"/>
              <a:cs typeface="Courier New" pitchFamily="49" charset="0"/>
            </a:endParaRPr>
          </a:p>
          <a:p>
            <a:pPr>
              <a:spcAft>
                <a:spcPts val="0"/>
              </a:spcAft>
              <a:tabLst>
                <a:tab pos="2969895" algn="ctr"/>
                <a:tab pos="5940425" algn="r"/>
                <a:tab pos="2969895" algn="ctr"/>
                <a:tab pos="5407660" algn="l"/>
              </a:tabLst>
            </a:pPr>
            <a:r>
              <a:rPr lang="en-US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www.s-f-s.ch</a:t>
            </a:r>
            <a:endParaRPr lang="ru-RU" sz="12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23728" y="188640"/>
            <a:ext cx="61206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u="sng" dirty="0" smtClean="0">
                <a:ea typeface="MS PGothic" pitchFamily="34" charset="-128"/>
              </a:rPr>
              <a:t>Изготовление металлоконструкций и комплектующих по чертежам заказчика</a:t>
            </a:r>
            <a:endParaRPr lang="ru-RU" sz="2200" b="1" u="sng" dirty="0">
              <a:ea typeface="MS PGothic" pitchFamily="34" charset="-128"/>
            </a:endParaRPr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268760"/>
            <a:ext cx="2517974" cy="17066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1268760"/>
            <a:ext cx="2520280" cy="16662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4" descr="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1" y="1268760"/>
            <a:ext cx="2808312" cy="1652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3140968"/>
            <a:ext cx="3846796" cy="2603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4" descr="P102087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5576" y="3140968"/>
            <a:ext cx="3456384" cy="2592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Прямоугольник 16"/>
          <p:cNvSpPr/>
          <p:nvPr/>
        </p:nvSpPr>
        <p:spPr>
          <a:xfrm>
            <a:off x="970" y="0"/>
            <a:ext cx="467544" cy="1196752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0" y="5949280"/>
            <a:ext cx="9144000" cy="90872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0" y="1196752"/>
            <a:ext cx="91440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467544" y="0"/>
            <a:ext cx="0" cy="1196752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39552" y="116632"/>
            <a:ext cx="74888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HURTMOLD_" pitchFamily="50" charset="0"/>
                <a:ea typeface="ＭＳ 明朝"/>
                <a:cs typeface="Courier New" pitchFamily="49" charset="0"/>
              </a:rPr>
              <a:t>S</a:t>
            </a:r>
            <a:r>
              <a:rPr lang="en-US" b="1" dirty="0" smtClean="0">
                <a:solidFill>
                  <a:srgbClr val="404040"/>
                </a:solidFill>
                <a:latin typeface="HURTMOLD_" pitchFamily="50" charset="0"/>
                <a:ea typeface="ＭＳ 明朝"/>
                <a:cs typeface="Courier New" pitchFamily="49" charset="0"/>
              </a:rPr>
              <a:t>CHACHT</a:t>
            </a:r>
            <a:r>
              <a:rPr lang="ru-RU" sz="1050" b="1" dirty="0" smtClean="0">
                <a:latin typeface="Courier New" pitchFamily="49" charset="0"/>
                <a:ea typeface="ＭＳ 明朝"/>
                <a:cs typeface="Courier New" pitchFamily="49" charset="0"/>
              </a:rPr>
              <a:t/>
            </a:r>
            <a:br>
              <a:rPr lang="ru-RU" sz="1050" b="1" dirty="0" smtClean="0">
                <a:latin typeface="Courier New" pitchFamily="49" charset="0"/>
                <a:ea typeface="ＭＳ 明朝"/>
                <a:cs typeface="Courier New" pitchFamily="49" charset="0"/>
              </a:rPr>
            </a:br>
            <a:r>
              <a:rPr lang="en-US" sz="2000" b="1" dirty="0" smtClean="0">
                <a:solidFill>
                  <a:srgbClr val="0000FF"/>
                </a:solidFill>
                <a:latin typeface="HURTMOLD_" pitchFamily="50" charset="0"/>
                <a:ea typeface="ＭＳ 明朝"/>
                <a:cs typeface="Courier New" pitchFamily="49" charset="0"/>
              </a:rPr>
              <a:t>F</a:t>
            </a:r>
            <a:r>
              <a:rPr lang="en-US" b="1" dirty="0" smtClean="0">
                <a:solidFill>
                  <a:srgbClr val="404040"/>
                </a:solidFill>
                <a:latin typeface="HURTMOLD_" pitchFamily="50" charset="0"/>
                <a:ea typeface="ＭＳ 明朝"/>
                <a:cs typeface="Courier New" pitchFamily="49" charset="0"/>
              </a:rPr>
              <a:t>ÖRDERTECHNIK</a:t>
            </a:r>
            <a:r>
              <a:rPr lang="ru-RU" sz="1050" b="1" dirty="0" smtClean="0">
                <a:latin typeface="Courier New" pitchFamily="49" charset="0"/>
                <a:ea typeface="ＭＳ 明朝"/>
                <a:cs typeface="Courier New" pitchFamily="49" charset="0"/>
              </a:rPr>
              <a:t/>
            </a:r>
            <a:br>
              <a:rPr lang="ru-RU" sz="1050" b="1" dirty="0" smtClean="0">
                <a:latin typeface="Courier New" pitchFamily="49" charset="0"/>
                <a:ea typeface="ＭＳ 明朝"/>
                <a:cs typeface="Courier New" pitchFamily="49" charset="0"/>
              </a:rPr>
            </a:br>
            <a:r>
              <a:rPr lang="en-US" sz="2000" b="1" dirty="0" smtClean="0">
                <a:solidFill>
                  <a:srgbClr val="0000FF"/>
                </a:solidFill>
                <a:latin typeface="HURTMOLD_" pitchFamily="50" charset="0"/>
                <a:ea typeface="ＭＳ 明朝"/>
                <a:cs typeface="Courier New" pitchFamily="49" charset="0"/>
              </a:rPr>
              <a:t>S</a:t>
            </a:r>
            <a:r>
              <a:rPr lang="en-US" b="1" dirty="0" smtClean="0">
                <a:solidFill>
                  <a:srgbClr val="404040"/>
                </a:solidFill>
                <a:latin typeface="HURTMOLD_" pitchFamily="50" charset="0"/>
                <a:ea typeface="ＭＳ 明朝"/>
                <a:cs typeface="Courier New" pitchFamily="49" charset="0"/>
              </a:rPr>
              <a:t>ERVICE</a:t>
            </a:r>
            <a:endParaRPr lang="ru-RU" b="1" dirty="0">
              <a:latin typeface="Courier New" pitchFamily="49" charset="0"/>
              <a:cs typeface="Courier New" pitchFamily="49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5949280"/>
            <a:ext cx="914400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51520" y="6067653"/>
            <a:ext cx="2659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  <a:tabLst>
                <a:tab pos="2969895" algn="ctr"/>
                <a:tab pos="5940425" algn="r"/>
                <a:tab pos="-180340" algn="l"/>
                <a:tab pos="2969895" algn="ctr"/>
                <a:tab pos="5940425" algn="r"/>
              </a:tabLst>
            </a:pP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Schacht Fördertechnik Service AG</a:t>
            </a:r>
            <a:endParaRPr lang="ru-RU" sz="1200" dirty="0" smtClean="0">
              <a:latin typeface="Courier New" pitchFamily="49" charset="0"/>
              <a:ea typeface="ＭＳ 明朝"/>
              <a:cs typeface="Courier New" pitchFamily="49" charset="0"/>
            </a:endParaRPr>
          </a:p>
          <a:p>
            <a:pPr>
              <a:spcAft>
                <a:spcPts val="0"/>
              </a:spcAft>
              <a:tabLst>
                <a:tab pos="2969895" algn="ctr"/>
                <a:tab pos="5940425" algn="r"/>
                <a:tab pos="-180340" algn="l"/>
                <a:tab pos="2969895" algn="ctr"/>
                <a:tab pos="5940425" algn="r"/>
              </a:tabLst>
            </a:pP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Gewerbestrasse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 5</a:t>
            </a:r>
            <a:endParaRPr lang="ru-RU" sz="1200" dirty="0" smtClean="0">
              <a:latin typeface="Courier New" pitchFamily="49" charset="0"/>
              <a:ea typeface="ＭＳ 明朝"/>
              <a:cs typeface="Courier New" pitchFamily="49" charset="0"/>
            </a:endParaRPr>
          </a:p>
          <a:p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6330 Cham,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Swtizerland</a:t>
            </a:r>
            <a:endParaRPr lang="ru-RU" sz="12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04248" y="6067653"/>
            <a:ext cx="21527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  <a:tabLst>
                <a:tab pos="2969895" algn="ctr"/>
                <a:tab pos="5940425" algn="r"/>
                <a:tab pos="270510" algn="l"/>
                <a:tab pos="2969895" algn="ctr"/>
                <a:tab pos="5940425" algn="r"/>
              </a:tabLst>
            </a:pP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Representation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office</a:t>
            </a:r>
            <a:endParaRPr lang="ru-RU" sz="1200" dirty="0" smtClean="0">
              <a:latin typeface="Courier New" pitchFamily="49" charset="0"/>
              <a:ea typeface="ＭＳ 明朝"/>
              <a:cs typeface="Courier New" pitchFamily="49" charset="0"/>
            </a:endParaRPr>
          </a:p>
          <a:p>
            <a:pPr>
              <a:spcAft>
                <a:spcPts val="0"/>
              </a:spcAft>
              <a:tabLst>
                <a:tab pos="2969895" algn="ctr"/>
                <a:tab pos="5940425" algn="r"/>
                <a:tab pos="270510" algn="l"/>
                <a:tab pos="2969895" algn="ctr"/>
                <a:tab pos="5940425" algn="r"/>
              </a:tabLst>
            </a:pP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3rd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Yamskogo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Polya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st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., 28</a:t>
            </a:r>
            <a:endParaRPr lang="ru-RU" sz="1200" dirty="0" smtClean="0">
              <a:latin typeface="Courier New" pitchFamily="49" charset="0"/>
              <a:ea typeface="ＭＳ 明朝"/>
              <a:cs typeface="Courier New" pitchFamily="49" charset="0"/>
            </a:endParaRPr>
          </a:p>
          <a:p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125040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Moscow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,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Russia</a:t>
            </a:r>
            <a:endParaRPr lang="ru-RU" sz="12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40352" y="332656"/>
            <a:ext cx="3119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  <a:tabLst>
                <a:tab pos="2969895" algn="ctr"/>
                <a:tab pos="5940425" algn="r"/>
              </a:tabLst>
            </a:pP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info@s-f-s.ch                            </a:t>
            </a:r>
            <a:endParaRPr lang="ru-RU" sz="1200" dirty="0" smtClean="0">
              <a:latin typeface="Courier New" pitchFamily="49" charset="0"/>
              <a:ea typeface="ＭＳ 明朝"/>
              <a:cs typeface="Courier New" pitchFamily="49" charset="0"/>
            </a:endParaRPr>
          </a:p>
          <a:p>
            <a:pPr>
              <a:spcAft>
                <a:spcPts val="0"/>
              </a:spcAft>
              <a:tabLst>
                <a:tab pos="2969895" algn="ctr"/>
                <a:tab pos="5940425" algn="r"/>
                <a:tab pos="2969895" algn="ctr"/>
                <a:tab pos="5407660" algn="l"/>
              </a:tabLst>
            </a:pPr>
            <a:r>
              <a:rPr lang="en-US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www.s-f-s.ch</a:t>
            </a:r>
            <a:endParaRPr lang="ru-RU" sz="12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23728" y="476672"/>
            <a:ext cx="5184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u="sng" dirty="0">
                <a:ea typeface="MS PGothic" pitchFamily="34" charset="-128"/>
              </a:rPr>
              <a:t>У</a:t>
            </a:r>
            <a:r>
              <a:rPr lang="ru-RU" sz="2000" b="1" u="sng" dirty="0" smtClean="0">
                <a:ea typeface="MS PGothic" pitchFamily="34" charset="-128"/>
              </a:rPr>
              <a:t>слуги</a:t>
            </a:r>
            <a:endParaRPr lang="ru-RU" sz="2000" b="1" u="sng" dirty="0">
              <a:ea typeface="MS PGothic" pitchFamily="34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7544" y="1484784"/>
            <a:ext cx="842493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Wingdings" pitchFamily="2" charset="2"/>
              <a:buChar char="Ø"/>
            </a:pPr>
            <a:r>
              <a:rPr lang="ru-RU" dirty="0" smtClean="0"/>
              <a:t> Проектирование </a:t>
            </a:r>
            <a:r>
              <a:rPr lang="ru-RU" dirty="0"/>
              <a:t>и изготовление </a:t>
            </a:r>
            <a:r>
              <a:rPr lang="ru-RU" dirty="0" err="1"/>
              <a:t>именникового</a:t>
            </a:r>
            <a:r>
              <a:rPr lang="ru-RU" dirty="0"/>
              <a:t> оборудования под конкретные условия </a:t>
            </a:r>
            <a:r>
              <a:rPr lang="ru-RU" dirty="0" smtClean="0"/>
              <a:t>эксплуатации</a:t>
            </a:r>
          </a:p>
          <a:p>
            <a:pPr lvl="0"/>
            <a:endParaRPr lang="ru-RU" dirty="0"/>
          </a:p>
          <a:p>
            <a:pPr lvl="0">
              <a:buFont typeface="Wingdings" pitchFamily="2" charset="2"/>
              <a:buChar char="Ø"/>
            </a:pPr>
            <a:r>
              <a:rPr lang="ru-RU" dirty="0" smtClean="0"/>
              <a:t> Реализация </a:t>
            </a:r>
            <a:r>
              <a:rPr lang="ru-RU" dirty="0"/>
              <a:t>проектов поставки оборудования “под ключ</a:t>
            </a:r>
            <a:r>
              <a:rPr lang="ru-RU" dirty="0" smtClean="0"/>
              <a:t>”</a:t>
            </a:r>
          </a:p>
          <a:p>
            <a:pPr lvl="0"/>
            <a:endParaRPr lang="ru-RU" dirty="0"/>
          </a:p>
          <a:p>
            <a:pPr lvl="0">
              <a:buFont typeface="Wingdings" pitchFamily="2" charset="2"/>
              <a:buChar char="Ø"/>
            </a:pPr>
            <a:r>
              <a:rPr lang="ru-RU" dirty="0" smtClean="0"/>
              <a:t> Сопровождение </a:t>
            </a:r>
            <a:r>
              <a:rPr lang="ru-RU" dirty="0"/>
              <a:t>ввода в эксплуатацию: </a:t>
            </a:r>
            <a:r>
              <a:rPr lang="ru-RU" dirty="0" smtClean="0"/>
              <a:t>шеф</a:t>
            </a:r>
            <a:r>
              <a:rPr lang="ru-RU" dirty="0"/>
              <a:t>-монтаж и </a:t>
            </a:r>
            <a:r>
              <a:rPr lang="ru-RU" dirty="0" smtClean="0"/>
              <a:t>шеф</a:t>
            </a:r>
            <a:r>
              <a:rPr lang="ru-RU" dirty="0"/>
              <a:t>-наладка (опционально: монтаж + наладка</a:t>
            </a:r>
            <a:r>
              <a:rPr lang="ru-RU" dirty="0" smtClean="0"/>
              <a:t>)</a:t>
            </a:r>
          </a:p>
          <a:p>
            <a:pPr lvl="0"/>
            <a:endParaRPr lang="ru-RU" dirty="0"/>
          </a:p>
          <a:p>
            <a:pPr lvl="0">
              <a:buFont typeface="Wingdings" pitchFamily="2" charset="2"/>
              <a:buChar char="Ø"/>
            </a:pPr>
            <a:r>
              <a:rPr lang="ru-RU" dirty="0" smtClean="0"/>
              <a:t> Оказание </a:t>
            </a:r>
            <a:r>
              <a:rPr lang="ru-RU" dirty="0"/>
              <a:t>консультаций в выборе оборудования на этапе Т.З</a:t>
            </a:r>
            <a:r>
              <a:rPr lang="ru-RU" dirty="0" smtClean="0"/>
              <a:t>.</a:t>
            </a:r>
          </a:p>
          <a:p>
            <a:pPr lvl="0"/>
            <a:endParaRPr lang="ru-RU" dirty="0"/>
          </a:p>
          <a:p>
            <a:pPr lvl="0">
              <a:buFont typeface="Wingdings" pitchFamily="2" charset="2"/>
              <a:buChar char="Ø"/>
            </a:pPr>
            <a:r>
              <a:rPr lang="ru-RU" dirty="0" smtClean="0"/>
              <a:t> </a:t>
            </a:r>
            <a:r>
              <a:rPr lang="en-US" dirty="0" err="1" smtClean="0"/>
              <a:t>Авторский</a:t>
            </a:r>
            <a:r>
              <a:rPr lang="en-US" dirty="0" smtClean="0"/>
              <a:t> </a:t>
            </a:r>
            <a:r>
              <a:rPr lang="en-US" dirty="0" err="1" smtClean="0"/>
              <a:t>надзор</a:t>
            </a:r>
            <a:endParaRPr lang="ru-RU" dirty="0" smtClean="0"/>
          </a:p>
          <a:p>
            <a:pPr lvl="0"/>
            <a:endParaRPr lang="ru-RU" dirty="0" smtClean="0"/>
          </a:p>
          <a:p>
            <a:pPr lvl="0">
              <a:buFont typeface="Wingdings" pitchFamily="2" charset="2"/>
              <a:buChar char="Ø"/>
            </a:pPr>
            <a:r>
              <a:rPr lang="ru-RU" dirty="0" smtClean="0"/>
              <a:t> Обеспечение запасными частями к поставленному оборудованию в эксплуатационный период</a:t>
            </a:r>
            <a:endParaRPr lang="ru-RU" dirty="0"/>
          </a:p>
          <a:p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970" y="0"/>
            <a:ext cx="467544" cy="1196752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5949280"/>
            <a:ext cx="9144000" cy="90872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0" y="1196752"/>
            <a:ext cx="91440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467544" y="0"/>
            <a:ext cx="0" cy="1196752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39552" y="116632"/>
            <a:ext cx="74888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HURTMOLD_" pitchFamily="50" charset="0"/>
                <a:ea typeface="ＭＳ 明朝"/>
                <a:cs typeface="Courier New" pitchFamily="49" charset="0"/>
              </a:rPr>
              <a:t>S</a:t>
            </a:r>
            <a:r>
              <a:rPr lang="en-US" b="1" dirty="0" smtClean="0">
                <a:solidFill>
                  <a:srgbClr val="404040"/>
                </a:solidFill>
                <a:latin typeface="HURTMOLD_" pitchFamily="50" charset="0"/>
                <a:ea typeface="ＭＳ 明朝"/>
                <a:cs typeface="Courier New" pitchFamily="49" charset="0"/>
              </a:rPr>
              <a:t>CHACHT</a:t>
            </a:r>
            <a:r>
              <a:rPr lang="ru-RU" sz="1050" b="1" dirty="0" smtClean="0">
                <a:latin typeface="Courier New" pitchFamily="49" charset="0"/>
                <a:ea typeface="ＭＳ 明朝"/>
                <a:cs typeface="Courier New" pitchFamily="49" charset="0"/>
              </a:rPr>
              <a:t/>
            </a:r>
            <a:br>
              <a:rPr lang="ru-RU" sz="1050" b="1" dirty="0" smtClean="0">
                <a:latin typeface="Courier New" pitchFamily="49" charset="0"/>
                <a:ea typeface="ＭＳ 明朝"/>
                <a:cs typeface="Courier New" pitchFamily="49" charset="0"/>
              </a:rPr>
            </a:br>
            <a:r>
              <a:rPr lang="en-US" sz="2000" b="1" dirty="0" smtClean="0">
                <a:solidFill>
                  <a:srgbClr val="0000FF"/>
                </a:solidFill>
                <a:latin typeface="HURTMOLD_" pitchFamily="50" charset="0"/>
                <a:ea typeface="ＭＳ 明朝"/>
                <a:cs typeface="Courier New" pitchFamily="49" charset="0"/>
              </a:rPr>
              <a:t>F</a:t>
            </a:r>
            <a:r>
              <a:rPr lang="en-US" b="1" dirty="0" smtClean="0">
                <a:solidFill>
                  <a:srgbClr val="404040"/>
                </a:solidFill>
                <a:latin typeface="HURTMOLD_" pitchFamily="50" charset="0"/>
                <a:ea typeface="ＭＳ 明朝"/>
                <a:cs typeface="Courier New" pitchFamily="49" charset="0"/>
              </a:rPr>
              <a:t>ÖRDERTECHNIK</a:t>
            </a:r>
            <a:r>
              <a:rPr lang="ru-RU" sz="1050" b="1" dirty="0" smtClean="0">
                <a:latin typeface="Courier New" pitchFamily="49" charset="0"/>
                <a:ea typeface="ＭＳ 明朝"/>
                <a:cs typeface="Courier New" pitchFamily="49" charset="0"/>
              </a:rPr>
              <a:t/>
            </a:r>
            <a:br>
              <a:rPr lang="ru-RU" sz="1050" b="1" dirty="0" smtClean="0">
                <a:latin typeface="Courier New" pitchFamily="49" charset="0"/>
                <a:ea typeface="ＭＳ 明朝"/>
                <a:cs typeface="Courier New" pitchFamily="49" charset="0"/>
              </a:rPr>
            </a:br>
            <a:r>
              <a:rPr lang="en-US" sz="2000" b="1" dirty="0" smtClean="0">
                <a:solidFill>
                  <a:srgbClr val="0000FF"/>
                </a:solidFill>
                <a:latin typeface="HURTMOLD_" pitchFamily="50" charset="0"/>
                <a:ea typeface="ＭＳ 明朝"/>
                <a:cs typeface="Courier New" pitchFamily="49" charset="0"/>
              </a:rPr>
              <a:t>S</a:t>
            </a:r>
            <a:r>
              <a:rPr lang="en-US" b="1" dirty="0" smtClean="0">
                <a:solidFill>
                  <a:srgbClr val="404040"/>
                </a:solidFill>
                <a:latin typeface="HURTMOLD_" pitchFamily="50" charset="0"/>
                <a:ea typeface="ＭＳ 明朝"/>
                <a:cs typeface="Courier New" pitchFamily="49" charset="0"/>
              </a:rPr>
              <a:t>ERVICE</a:t>
            </a:r>
            <a:endParaRPr lang="ru-RU" b="1" dirty="0">
              <a:latin typeface="Courier New" pitchFamily="49" charset="0"/>
              <a:cs typeface="Courier New" pitchFamily="49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5949280"/>
            <a:ext cx="914400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51520" y="6067653"/>
            <a:ext cx="2659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  <a:tabLst>
                <a:tab pos="2969895" algn="ctr"/>
                <a:tab pos="5940425" algn="r"/>
                <a:tab pos="-180340" algn="l"/>
                <a:tab pos="2969895" algn="ctr"/>
                <a:tab pos="5940425" algn="r"/>
              </a:tabLst>
            </a:pP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Schacht Fördertechnik Service AG</a:t>
            </a:r>
            <a:endParaRPr lang="ru-RU" sz="1200" dirty="0" smtClean="0">
              <a:latin typeface="Courier New" pitchFamily="49" charset="0"/>
              <a:ea typeface="ＭＳ 明朝"/>
              <a:cs typeface="Courier New" pitchFamily="49" charset="0"/>
            </a:endParaRPr>
          </a:p>
          <a:p>
            <a:pPr>
              <a:spcAft>
                <a:spcPts val="0"/>
              </a:spcAft>
              <a:tabLst>
                <a:tab pos="2969895" algn="ctr"/>
                <a:tab pos="5940425" algn="r"/>
                <a:tab pos="-180340" algn="l"/>
                <a:tab pos="2969895" algn="ctr"/>
                <a:tab pos="5940425" algn="r"/>
              </a:tabLst>
            </a:pP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Gewerbestrasse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 5</a:t>
            </a:r>
            <a:endParaRPr lang="ru-RU" sz="1200" dirty="0" smtClean="0">
              <a:latin typeface="Courier New" pitchFamily="49" charset="0"/>
              <a:ea typeface="ＭＳ 明朝"/>
              <a:cs typeface="Courier New" pitchFamily="49" charset="0"/>
            </a:endParaRPr>
          </a:p>
          <a:p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6330 Cham,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Swtizerland</a:t>
            </a:r>
            <a:endParaRPr lang="ru-RU" sz="12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04248" y="6067653"/>
            <a:ext cx="21527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  <a:tabLst>
                <a:tab pos="2969895" algn="ctr"/>
                <a:tab pos="5940425" algn="r"/>
                <a:tab pos="270510" algn="l"/>
                <a:tab pos="2969895" algn="ctr"/>
                <a:tab pos="5940425" algn="r"/>
              </a:tabLst>
            </a:pP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Representation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office</a:t>
            </a:r>
            <a:endParaRPr lang="ru-RU" sz="1200" dirty="0" smtClean="0">
              <a:latin typeface="Courier New" pitchFamily="49" charset="0"/>
              <a:ea typeface="ＭＳ 明朝"/>
              <a:cs typeface="Courier New" pitchFamily="49" charset="0"/>
            </a:endParaRPr>
          </a:p>
          <a:p>
            <a:pPr>
              <a:spcAft>
                <a:spcPts val="0"/>
              </a:spcAft>
              <a:tabLst>
                <a:tab pos="2969895" algn="ctr"/>
                <a:tab pos="5940425" algn="r"/>
                <a:tab pos="270510" algn="l"/>
                <a:tab pos="2969895" algn="ctr"/>
                <a:tab pos="5940425" algn="r"/>
              </a:tabLst>
            </a:pP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3rd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Yamskogo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Polya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st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., 28</a:t>
            </a:r>
            <a:endParaRPr lang="ru-RU" sz="1200" dirty="0" smtClean="0">
              <a:latin typeface="Courier New" pitchFamily="49" charset="0"/>
              <a:ea typeface="ＭＳ 明朝"/>
              <a:cs typeface="Courier New" pitchFamily="49" charset="0"/>
            </a:endParaRPr>
          </a:p>
          <a:p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125040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Moscow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,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Russia</a:t>
            </a:r>
            <a:endParaRPr lang="ru-RU" sz="12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40352" y="332656"/>
            <a:ext cx="3119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  <a:tabLst>
                <a:tab pos="2969895" algn="ctr"/>
                <a:tab pos="5940425" algn="r"/>
              </a:tabLst>
            </a:pP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info@s-f-s.ch                            </a:t>
            </a:r>
            <a:endParaRPr lang="ru-RU" sz="1200" dirty="0" smtClean="0">
              <a:latin typeface="Courier New" pitchFamily="49" charset="0"/>
              <a:ea typeface="ＭＳ 明朝"/>
              <a:cs typeface="Courier New" pitchFamily="49" charset="0"/>
            </a:endParaRPr>
          </a:p>
          <a:p>
            <a:pPr>
              <a:spcAft>
                <a:spcPts val="0"/>
              </a:spcAft>
              <a:tabLst>
                <a:tab pos="2969895" algn="ctr"/>
                <a:tab pos="5940425" algn="r"/>
                <a:tab pos="2969895" algn="ctr"/>
                <a:tab pos="5407660" algn="l"/>
              </a:tabLst>
            </a:pPr>
            <a:r>
              <a:rPr lang="en-US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www.s-f-s.ch</a:t>
            </a:r>
            <a:endParaRPr lang="ru-RU" sz="12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95736" y="404664"/>
            <a:ext cx="545902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u="sng" dirty="0" smtClean="0">
                <a:ea typeface="MS PGothic" pitchFamily="34" charset="-128"/>
              </a:rPr>
              <a:t>Производственные площадки</a:t>
            </a:r>
            <a:endParaRPr lang="ru-RU" sz="2200" b="1" u="sng" dirty="0">
              <a:ea typeface="MS PGothic" pitchFamily="34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9145" y="1556792"/>
            <a:ext cx="8712967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dirty="0" smtClean="0"/>
              <a:t> Изготовление </a:t>
            </a:r>
            <a:r>
              <a:rPr lang="ru-RU" dirty="0"/>
              <a:t>подавляющего большинства компонентов ШПМ и перечисленного оборудования осуществляется </a:t>
            </a:r>
            <a:r>
              <a:rPr lang="ru-RU" dirty="0" smtClean="0"/>
              <a:t>в Германии на </a:t>
            </a:r>
            <a:r>
              <a:rPr lang="ru-RU" dirty="0"/>
              <a:t>собственных производственных мощностях </a:t>
            </a:r>
            <a:r>
              <a:rPr lang="ru-RU" dirty="0" smtClean="0"/>
              <a:t>компании </a:t>
            </a:r>
            <a:r>
              <a:rPr lang="en-US" dirty="0"/>
              <a:t>OLKO</a:t>
            </a:r>
            <a:r>
              <a:rPr lang="ru-RU" dirty="0"/>
              <a:t> в городах </a:t>
            </a:r>
            <a:r>
              <a:rPr lang="ru-RU" dirty="0" err="1"/>
              <a:t>Ольфен</a:t>
            </a:r>
            <a:r>
              <a:rPr lang="ru-RU" dirty="0"/>
              <a:t> и </a:t>
            </a:r>
            <a:r>
              <a:rPr lang="ru-RU" dirty="0" err="1" smtClean="0"/>
              <a:t>Мюльхайм</a:t>
            </a:r>
            <a:r>
              <a:rPr lang="ru-RU" dirty="0" smtClean="0"/>
              <a:t> и компании </a:t>
            </a:r>
            <a:r>
              <a:rPr lang="en-US" dirty="0" smtClean="0"/>
              <a:t>I.S.E. Holding </a:t>
            </a:r>
            <a:r>
              <a:rPr lang="ru-RU" dirty="0" smtClean="0"/>
              <a:t>в городе </a:t>
            </a:r>
            <a:r>
              <a:rPr lang="ru-RU" dirty="0" err="1" smtClean="0"/>
              <a:t>Фройденштадт</a:t>
            </a:r>
            <a:r>
              <a:rPr lang="ru-RU" dirty="0" smtClean="0"/>
              <a:t>. </a:t>
            </a:r>
          </a:p>
          <a:p>
            <a:endParaRPr lang="ru-RU" dirty="0" smtClean="0"/>
          </a:p>
          <a:p>
            <a:endParaRPr lang="ru-RU" dirty="0" smtClean="0"/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 Изготовление </a:t>
            </a:r>
            <a:r>
              <a:rPr lang="ru-RU" dirty="0"/>
              <a:t>некоторых </a:t>
            </a:r>
            <a:r>
              <a:rPr lang="ru-RU" dirty="0" smtClean="0"/>
              <a:t>компонентов </a:t>
            </a:r>
            <a:r>
              <a:rPr lang="ru-RU" dirty="0"/>
              <a:t>оборудования </a:t>
            </a:r>
            <a:r>
              <a:rPr lang="ru-RU" dirty="0" smtClean="0"/>
              <a:t>осуществляется </a:t>
            </a:r>
            <a:r>
              <a:rPr lang="ru-RU" dirty="0"/>
              <a:t>на брендовых европейских </a:t>
            </a:r>
            <a:r>
              <a:rPr lang="ru-RU" dirty="0" smtClean="0"/>
              <a:t>предприятиях </a:t>
            </a:r>
            <a:r>
              <a:rPr lang="ru-RU" dirty="0"/>
              <a:t>и </a:t>
            </a:r>
            <a:r>
              <a:rPr lang="ru-RU" dirty="0" err="1"/>
              <a:t>прои</a:t>
            </a:r>
            <a:r>
              <a:rPr lang="en-US" dirty="0"/>
              <a:t>c</a:t>
            </a:r>
            <a:r>
              <a:rPr lang="ru-RU" dirty="0"/>
              <a:t>ходит непосредственно под контролем специалистов </a:t>
            </a:r>
            <a:r>
              <a:rPr lang="en-US" dirty="0" smtClean="0"/>
              <a:t>OLKO</a:t>
            </a:r>
            <a:r>
              <a:rPr lang="ru-RU" dirty="0" smtClean="0"/>
              <a:t> и </a:t>
            </a:r>
            <a:r>
              <a:rPr lang="en-US" dirty="0" smtClean="0"/>
              <a:t>I.S.E</a:t>
            </a:r>
            <a:r>
              <a:rPr lang="ru-RU" dirty="0" smtClean="0"/>
              <a:t>. </a:t>
            </a:r>
            <a:r>
              <a:rPr lang="en-US" dirty="0" smtClean="0"/>
              <a:t>Holding.</a:t>
            </a:r>
            <a:endParaRPr lang="ru-RU" dirty="0" smtClean="0"/>
          </a:p>
          <a:p>
            <a:endParaRPr lang="ru-RU" dirty="0" smtClean="0"/>
          </a:p>
          <a:p>
            <a:pPr>
              <a:buFont typeface="Wingdings" pitchFamily="2" charset="2"/>
              <a:buChar char="Ø"/>
            </a:pPr>
            <a:endParaRPr lang="ru-RU" dirty="0"/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 Допускается </a:t>
            </a:r>
            <a:r>
              <a:rPr lang="ru-RU" dirty="0"/>
              <a:t>производство отдельных компонентов оборудования на производственных площадках РФ по согласованию с Заказчиком/Производителем, при сохранении комплексной гарантии.</a:t>
            </a:r>
          </a:p>
          <a:p>
            <a:r>
              <a:rPr lang="ru-RU" dirty="0"/>
              <a:t> </a:t>
            </a:r>
          </a:p>
          <a:p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970" y="0"/>
            <a:ext cx="467544" cy="1196752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7376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0" y="5949280"/>
            <a:ext cx="9144000" cy="90872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Geschweifte Klammer rechts 13"/>
          <p:cNvSpPr/>
          <p:nvPr/>
        </p:nvSpPr>
        <p:spPr>
          <a:xfrm rot="5400000">
            <a:off x="3263107" y="3680619"/>
            <a:ext cx="576262" cy="3168650"/>
          </a:xfrm>
          <a:prstGeom prst="rightBrace">
            <a:avLst>
              <a:gd name="adj1" fmla="val 31009"/>
              <a:gd name="adj2" fmla="val 49919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56325" name="Titel 1"/>
          <p:cNvSpPr>
            <a:spLocks noGrp="1"/>
          </p:cNvSpPr>
          <p:nvPr>
            <p:ph type="title"/>
          </p:nvPr>
        </p:nvSpPr>
        <p:spPr>
          <a:xfrm>
            <a:off x="2699792" y="0"/>
            <a:ext cx="5040560" cy="1143000"/>
          </a:xfrm>
        </p:spPr>
        <p:txBody>
          <a:bodyPr>
            <a:normAutofit/>
          </a:bodyPr>
          <a:lstStyle/>
          <a:p>
            <a:r>
              <a:rPr lang="ru-RU" altLang="de-DE" sz="2000" b="1" u="sng" dirty="0" smtClean="0">
                <a:latin typeface="+mn-lt"/>
                <a:ea typeface="MS Gothic" pitchFamily="49" charset="-128"/>
              </a:rPr>
              <a:t>Производственная площадка в городе </a:t>
            </a:r>
            <a:r>
              <a:rPr lang="ru-RU" altLang="de-DE" sz="2000" b="1" u="sng" dirty="0" err="1" smtClean="0">
                <a:latin typeface="+mn-lt"/>
                <a:ea typeface="MS Gothic" pitchFamily="49" charset="-128"/>
              </a:rPr>
              <a:t>Ольфен</a:t>
            </a:r>
            <a:endParaRPr lang="de-DE" altLang="de-DE" sz="2000" b="1" u="sng" dirty="0" smtClean="0">
              <a:latin typeface="+mn-lt"/>
              <a:ea typeface="MS Gothic" pitchFamily="49" charset="-128"/>
            </a:endParaRPr>
          </a:p>
        </p:txBody>
      </p:sp>
      <p:sp>
        <p:nvSpPr>
          <p:cNvPr id="8" name="Geschweifte Klammer rechts 7"/>
          <p:cNvSpPr/>
          <p:nvPr/>
        </p:nvSpPr>
        <p:spPr>
          <a:xfrm>
            <a:off x="4932363" y="1773238"/>
            <a:ext cx="576262" cy="2287587"/>
          </a:xfrm>
          <a:prstGeom prst="rightBrace">
            <a:avLst>
              <a:gd name="adj1" fmla="val 31009"/>
              <a:gd name="adj2" fmla="val 50000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9" name="Geschweifte Klammer rechts 8"/>
          <p:cNvSpPr/>
          <p:nvPr/>
        </p:nvSpPr>
        <p:spPr>
          <a:xfrm rot="5400000">
            <a:off x="3263107" y="3680619"/>
            <a:ext cx="576262" cy="3168650"/>
          </a:xfrm>
          <a:prstGeom prst="rightBrace">
            <a:avLst>
              <a:gd name="adj1" fmla="val 31009"/>
              <a:gd name="adj2" fmla="val 49919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11" name="Picture 3" descr="C:\Users\junge\AppData\Local\Microsoft\Windows\Temporary Internet Files\Content.Outlook\ZB8HUF8X\012_Winder_drum_4-rope_4 5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5" t="8801"/>
          <a:stretch>
            <a:fillRect/>
          </a:stretch>
        </p:blipFill>
        <p:spPr bwMode="auto">
          <a:xfrm>
            <a:off x="5220072" y="3645024"/>
            <a:ext cx="2833615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N:\Auftragsordner\29.33.505_BORTH_1\Bilder\04-03-11-Fertigung\IMG_00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3" b="14355"/>
          <a:stretch>
            <a:fillRect/>
          </a:stretch>
        </p:blipFill>
        <p:spPr bwMode="auto">
          <a:xfrm>
            <a:off x="1259632" y="3645024"/>
            <a:ext cx="3024187" cy="2160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6" descr="Gegengewicht Prosper5-10-Zusammenba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40768"/>
            <a:ext cx="3096344" cy="2157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 descr="N:\Auftragsordner\11.646. GARLYK Turkmenistan\08 - Bilder\2012_12_04-13_Abnahme_Ausrüstung_Anlage_1&amp;3\2012_12_07_OLKO\P101065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0"/>
          <a:stretch>
            <a:fillRect/>
          </a:stretch>
        </p:blipFill>
        <p:spPr bwMode="auto">
          <a:xfrm>
            <a:off x="6876256" y="1340768"/>
            <a:ext cx="2019300" cy="215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3" descr="N:\Jantz\Bremsenbilder_ Präsentation\144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340768"/>
            <a:ext cx="2882900" cy="215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Прямая соединительная линия 16"/>
          <p:cNvCxnSpPr/>
          <p:nvPr/>
        </p:nvCxnSpPr>
        <p:spPr>
          <a:xfrm>
            <a:off x="0" y="1196752"/>
            <a:ext cx="91440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467544" y="0"/>
            <a:ext cx="0" cy="1196752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39552" y="116632"/>
            <a:ext cx="74888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HURTMOLD_" pitchFamily="50" charset="0"/>
                <a:ea typeface="ＭＳ 明朝"/>
                <a:cs typeface="Courier New" pitchFamily="49" charset="0"/>
              </a:rPr>
              <a:t>S</a:t>
            </a:r>
            <a:r>
              <a:rPr lang="en-US" b="1" dirty="0" smtClean="0">
                <a:solidFill>
                  <a:srgbClr val="404040"/>
                </a:solidFill>
                <a:latin typeface="HURTMOLD_" pitchFamily="50" charset="0"/>
                <a:ea typeface="ＭＳ 明朝"/>
                <a:cs typeface="Courier New" pitchFamily="49" charset="0"/>
              </a:rPr>
              <a:t>CHACHT</a:t>
            </a:r>
            <a:r>
              <a:rPr lang="ru-RU" sz="1050" b="1" dirty="0" smtClean="0">
                <a:latin typeface="Courier New" pitchFamily="49" charset="0"/>
                <a:ea typeface="ＭＳ 明朝"/>
                <a:cs typeface="Courier New" pitchFamily="49" charset="0"/>
              </a:rPr>
              <a:t/>
            </a:r>
            <a:br>
              <a:rPr lang="ru-RU" sz="1050" b="1" dirty="0" smtClean="0">
                <a:latin typeface="Courier New" pitchFamily="49" charset="0"/>
                <a:ea typeface="ＭＳ 明朝"/>
                <a:cs typeface="Courier New" pitchFamily="49" charset="0"/>
              </a:rPr>
            </a:br>
            <a:r>
              <a:rPr lang="en-US" sz="2000" b="1" dirty="0" smtClean="0">
                <a:solidFill>
                  <a:srgbClr val="0000FF"/>
                </a:solidFill>
                <a:latin typeface="HURTMOLD_" pitchFamily="50" charset="0"/>
                <a:ea typeface="ＭＳ 明朝"/>
                <a:cs typeface="Courier New" pitchFamily="49" charset="0"/>
              </a:rPr>
              <a:t>F</a:t>
            </a:r>
            <a:r>
              <a:rPr lang="en-US" b="1" dirty="0" smtClean="0">
                <a:solidFill>
                  <a:srgbClr val="404040"/>
                </a:solidFill>
                <a:latin typeface="HURTMOLD_" pitchFamily="50" charset="0"/>
                <a:ea typeface="ＭＳ 明朝"/>
                <a:cs typeface="Courier New" pitchFamily="49" charset="0"/>
              </a:rPr>
              <a:t>ÖRDERTECHNIK</a:t>
            </a:r>
            <a:r>
              <a:rPr lang="ru-RU" sz="1050" b="1" dirty="0" smtClean="0">
                <a:latin typeface="Courier New" pitchFamily="49" charset="0"/>
                <a:ea typeface="ＭＳ 明朝"/>
                <a:cs typeface="Courier New" pitchFamily="49" charset="0"/>
              </a:rPr>
              <a:t/>
            </a:r>
            <a:br>
              <a:rPr lang="ru-RU" sz="1050" b="1" dirty="0" smtClean="0">
                <a:latin typeface="Courier New" pitchFamily="49" charset="0"/>
                <a:ea typeface="ＭＳ 明朝"/>
                <a:cs typeface="Courier New" pitchFamily="49" charset="0"/>
              </a:rPr>
            </a:br>
            <a:r>
              <a:rPr lang="en-US" sz="2000" b="1" dirty="0" smtClean="0">
                <a:solidFill>
                  <a:srgbClr val="0000FF"/>
                </a:solidFill>
                <a:latin typeface="HURTMOLD_" pitchFamily="50" charset="0"/>
                <a:ea typeface="ＭＳ 明朝"/>
                <a:cs typeface="Courier New" pitchFamily="49" charset="0"/>
              </a:rPr>
              <a:t>S</a:t>
            </a:r>
            <a:r>
              <a:rPr lang="en-US" b="1" dirty="0" smtClean="0">
                <a:solidFill>
                  <a:srgbClr val="404040"/>
                </a:solidFill>
                <a:latin typeface="HURTMOLD_" pitchFamily="50" charset="0"/>
                <a:ea typeface="ＭＳ 明朝"/>
                <a:cs typeface="Courier New" pitchFamily="49" charset="0"/>
              </a:rPr>
              <a:t>ERVICE</a:t>
            </a:r>
            <a:endParaRPr lang="ru-RU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740352" y="332656"/>
            <a:ext cx="3119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  <a:tabLst>
                <a:tab pos="2969895" algn="ctr"/>
                <a:tab pos="5940425" algn="r"/>
              </a:tabLst>
            </a:pP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info@s-f-s.ch                            </a:t>
            </a:r>
            <a:endParaRPr lang="ru-RU" sz="1200" dirty="0" smtClean="0">
              <a:latin typeface="Courier New" pitchFamily="49" charset="0"/>
              <a:ea typeface="ＭＳ 明朝"/>
              <a:cs typeface="Courier New" pitchFamily="49" charset="0"/>
            </a:endParaRPr>
          </a:p>
          <a:p>
            <a:pPr>
              <a:spcAft>
                <a:spcPts val="0"/>
              </a:spcAft>
              <a:tabLst>
                <a:tab pos="2969895" algn="ctr"/>
                <a:tab pos="5940425" algn="r"/>
                <a:tab pos="2969895" algn="ctr"/>
                <a:tab pos="5407660" algn="l"/>
              </a:tabLst>
            </a:pPr>
            <a:r>
              <a:rPr lang="en-US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www.s-f-s.ch</a:t>
            </a:r>
            <a:endParaRPr lang="ru-RU" sz="1200" dirty="0">
              <a:latin typeface="Courier New" pitchFamily="49" charset="0"/>
              <a:cs typeface="Courier New" pitchFamily="49" charset="0"/>
            </a:endParaRP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0" y="5949280"/>
            <a:ext cx="914400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51520" y="6067653"/>
            <a:ext cx="2659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  <a:tabLst>
                <a:tab pos="2969895" algn="ctr"/>
                <a:tab pos="5940425" algn="r"/>
                <a:tab pos="-180340" algn="l"/>
                <a:tab pos="2969895" algn="ctr"/>
                <a:tab pos="5940425" algn="r"/>
              </a:tabLst>
            </a:pP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Schacht Fördertechnik Service AG</a:t>
            </a:r>
            <a:endParaRPr lang="ru-RU" sz="1200" dirty="0" smtClean="0">
              <a:latin typeface="Courier New" pitchFamily="49" charset="0"/>
              <a:ea typeface="ＭＳ 明朝"/>
              <a:cs typeface="Courier New" pitchFamily="49" charset="0"/>
            </a:endParaRPr>
          </a:p>
          <a:p>
            <a:pPr>
              <a:spcAft>
                <a:spcPts val="0"/>
              </a:spcAft>
              <a:tabLst>
                <a:tab pos="2969895" algn="ctr"/>
                <a:tab pos="5940425" algn="r"/>
                <a:tab pos="-180340" algn="l"/>
                <a:tab pos="2969895" algn="ctr"/>
                <a:tab pos="5940425" algn="r"/>
              </a:tabLst>
            </a:pP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Gewerbestrasse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 5</a:t>
            </a:r>
            <a:endParaRPr lang="ru-RU" sz="1200" dirty="0" smtClean="0">
              <a:latin typeface="Courier New" pitchFamily="49" charset="0"/>
              <a:ea typeface="ＭＳ 明朝"/>
              <a:cs typeface="Courier New" pitchFamily="49" charset="0"/>
            </a:endParaRPr>
          </a:p>
          <a:p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6330 Cham,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Swtizerland</a:t>
            </a:r>
            <a:endParaRPr lang="ru-RU" sz="12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804248" y="6067653"/>
            <a:ext cx="21527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  <a:tabLst>
                <a:tab pos="2969895" algn="ctr"/>
                <a:tab pos="5940425" algn="r"/>
                <a:tab pos="270510" algn="l"/>
                <a:tab pos="2969895" algn="ctr"/>
                <a:tab pos="5940425" algn="r"/>
              </a:tabLst>
            </a:pP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Representation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office</a:t>
            </a:r>
            <a:endParaRPr lang="ru-RU" sz="1200" dirty="0" smtClean="0">
              <a:latin typeface="Courier New" pitchFamily="49" charset="0"/>
              <a:ea typeface="ＭＳ 明朝"/>
              <a:cs typeface="Courier New" pitchFamily="49" charset="0"/>
            </a:endParaRPr>
          </a:p>
          <a:p>
            <a:pPr>
              <a:spcAft>
                <a:spcPts val="0"/>
              </a:spcAft>
              <a:tabLst>
                <a:tab pos="2969895" algn="ctr"/>
                <a:tab pos="5940425" algn="r"/>
                <a:tab pos="270510" algn="l"/>
                <a:tab pos="2969895" algn="ctr"/>
                <a:tab pos="5940425" algn="r"/>
              </a:tabLst>
            </a:pP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3rd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Yamskogo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Polya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st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., 28</a:t>
            </a:r>
            <a:endParaRPr lang="ru-RU" sz="1200" dirty="0" smtClean="0">
              <a:latin typeface="Courier New" pitchFamily="49" charset="0"/>
              <a:ea typeface="ＭＳ 明朝"/>
              <a:cs typeface="Courier New" pitchFamily="49" charset="0"/>
            </a:endParaRPr>
          </a:p>
          <a:p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125040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Moscow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,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Russia</a:t>
            </a:r>
            <a:endParaRPr lang="ru-RU" sz="12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970" y="0"/>
            <a:ext cx="467544" cy="1196752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2522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5183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0" y="5949280"/>
            <a:ext cx="9144000" cy="90872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2699792" y="0"/>
            <a:ext cx="5040560" cy="1143000"/>
          </a:xfrm>
        </p:spPr>
        <p:txBody>
          <a:bodyPr>
            <a:normAutofit/>
          </a:bodyPr>
          <a:lstStyle/>
          <a:p>
            <a:r>
              <a:rPr lang="ru-RU" altLang="de-DE" sz="2000" b="1" u="sng" dirty="0" smtClean="0">
                <a:latin typeface="+mn-lt"/>
                <a:ea typeface="MS Gothic" pitchFamily="49" charset="-128"/>
              </a:rPr>
              <a:t>Производственная площадка в городе </a:t>
            </a:r>
            <a:r>
              <a:rPr lang="ru-RU" altLang="de-DE" sz="2000" b="1" u="sng" dirty="0" err="1" smtClean="0">
                <a:latin typeface="+mn-lt"/>
                <a:ea typeface="MS Gothic" pitchFamily="49" charset="-128"/>
              </a:rPr>
              <a:t>Мюльхайм</a:t>
            </a:r>
            <a:endParaRPr lang="de-DE" altLang="de-DE" sz="2000" b="1" u="sng" dirty="0" smtClean="0">
              <a:latin typeface="+mn-lt"/>
              <a:ea typeface="MS Gothic" pitchFamily="49" charset="-128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0" y="1196752"/>
            <a:ext cx="91440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467544" y="0"/>
            <a:ext cx="0" cy="1196752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51520" y="6067653"/>
            <a:ext cx="2659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  <a:tabLst>
                <a:tab pos="2969895" algn="ctr"/>
                <a:tab pos="5940425" algn="r"/>
                <a:tab pos="-180340" algn="l"/>
                <a:tab pos="2969895" algn="ctr"/>
                <a:tab pos="5940425" algn="r"/>
              </a:tabLst>
            </a:pP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Schacht Fördertechnik Service AG</a:t>
            </a:r>
            <a:endParaRPr lang="ru-RU" sz="1200" dirty="0" smtClean="0">
              <a:latin typeface="Courier New" pitchFamily="49" charset="0"/>
              <a:ea typeface="ＭＳ 明朝"/>
              <a:cs typeface="Courier New" pitchFamily="49" charset="0"/>
            </a:endParaRPr>
          </a:p>
          <a:p>
            <a:pPr>
              <a:spcAft>
                <a:spcPts val="0"/>
              </a:spcAft>
              <a:tabLst>
                <a:tab pos="2969895" algn="ctr"/>
                <a:tab pos="5940425" algn="r"/>
                <a:tab pos="-180340" algn="l"/>
                <a:tab pos="2969895" algn="ctr"/>
                <a:tab pos="5940425" algn="r"/>
              </a:tabLst>
            </a:pP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Gewerbestrasse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 5</a:t>
            </a:r>
            <a:endParaRPr lang="ru-RU" sz="1200" dirty="0" smtClean="0">
              <a:latin typeface="Courier New" pitchFamily="49" charset="0"/>
              <a:ea typeface="ＭＳ 明朝"/>
              <a:cs typeface="Courier New" pitchFamily="49" charset="0"/>
            </a:endParaRPr>
          </a:p>
          <a:p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6330 Cham,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Swtizerland</a:t>
            </a:r>
            <a:endParaRPr lang="ru-RU" sz="12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04248" y="6067653"/>
            <a:ext cx="21527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  <a:tabLst>
                <a:tab pos="2969895" algn="ctr"/>
                <a:tab pos="5940425" algn="r"/>
                <a:tab pos="270510" algn="l"/>
                <a:tab pos="2969895" algn="ctr"/>
                <a:tab pos="5940425" algn="r"/>
              </a:tabLst>
            </a:pP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Representation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office</a:t>
            </a:r>
            <a:endParaRPr lang="ru-RU" sz="1200" dirty="0" smtClean="0">
              <a:latin typeface="Courier New" pitchFamily="49" charset="0"/>
              <a:ea typeface="ＭＳ 明朝"/>
              <a:cs typeface="Courier New" pitchFamily="49" charset="0"/>
            </a:endParaRPr>
          </a:p>
          <a:p>
            <a:pPr>
              <a:spcAft>
                <a:spcPts val="0"/>
              </a:spcAft>
              <a:tabLst>
                <a:tab pos="2969895" algn="ctr"/>
                <a:tab pos="5940425" algn="r"/>
                <a:tab pos="270510" algn="l"/>
                <a:tab pos="2969895" algn="ctr"/>
                <a:tab pos="5940425" algn="r"/>
              </a:tabLst>
            </a:pP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3rd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Yamskogo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Polya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st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., 28</a:t>
            </a:r>
            <a:endParaRPr lang="ru-RU" sz="1200" dirty="0" smtClean="0">
              <a:latin typeface="Courier New" pitchFamily="49" charset="0"/>
              <a:ea typeface="ＭＳ 明朝"/>
              <a:cs typeface="Courier New" pitchFamily="49" charset="0"/>
            </a:endParaRPr>
          </a:p>
          <a:p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125040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Moscow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,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Russia</a:t>
            </a:r>
            <a:endParaRPr lang="ru-RU" sz="12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40352" y="332656"/>
            <a:ext cx="3119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  <a:tabLst>
                <a:tab pos="2969895" algn="ctr"/>
                <a:tab pos="5940425" algn="r"/>
              </a:tabLst>
            </a:pP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info@s-f-s.ch                            </a:t>
            </a:r>
            <a:endParaRPr lang="ru-RU" sz="1200" dirty="0" smtClean="0">
              <a:latin typeface="Courier New" pitchFamily="49" charset="0"/>
              <a:ea typeface="ＭＳ 明朝"/>
              <a:cs typeface="Courier New" pitchFamily="49" charset="0"/>
            </a:endParaRPr>
          </a:p>
          <a:p>
            <a:pPr>
              <a:spcAft>
                <a:spcPts val="0"/>
              </a:spcAft>
              <a:tabLst>
                <a:tab pos="2969895" algn="ctr"/>
                <a:tab pos="5940425" algn="r"/>
                <a:tab pos="2969895" algn="ctr"/>
                <a:tab pos="5407660" algn="l"/>
              </a:tabLst>
            </a:pPr>
            <a:r>
              <a:rPr lang="en-US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www.s-f-s.ch</a:t>
            </a:r>
            <a:endParaRPr lang="ru-RU" sz="1200" dirty="0">
              <a:latin typeface="Courier New" pitchFamily="49" charset="0"/>
              <a:cs typeface="Courier New" pitchFamily="49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0" y="5949280"/>
            <a:ext cx="914400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\\vm-siegen-file1\jantz$\Eigene Dateien\My Pictures\Abnahme Garlyk 03.12. - 13.12.2012\T+S\P10105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" t="5576" r="7085" b="24896"/>
          <a:stretch>
            <a:fillRect/>
          </a:stretch>
        </p:blipFill>
        <p:spPr bwMode="auto">
          <a:xfrm>
            <a:off x="5796136" y="3212976"/>
            <a:ext cx="2597809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4" r="-2"/>
          <a:stretch>
            <a:fillRect/>
          </a:stretch>
        </p:blipFill>
        <p:spPr bwMode="auto">
          <a:xfrm>
            <a:off x="5508104" y="1340768"/>
            <a:ext cx="2822797" cy="16558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Grafi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40768"/>
            <a:ext cx="3559182" cy="21355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C:\Users\stolz\Desktop\Präsentation Techniker\Bilder\Ausleger Fa. Bucyru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573016"/>
            <a:ext cx="3600400" cy="2153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539552" y="116632"/>
            <a:ext cx="74888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HURTMOLD_" pitchFamily="50" charset="0"/>
                <a:ea typeface="ＭＳ 明朝"/>
                <a:cs typeface="Courier New" pitchFamily="49" charset="0"/>
              </a:rPr>
              <a:t>S</a:t>
            </a:r>
            <a:r>
              <a:rPr lang="en-US" b="1" dirty="0" smtClean="0">
                <a:solidFill>
                  <a:srgbClr val="404040"/>
                </a:solidFill>
                <a:latin typeface="HURTMOLD_" pitchFamily="50" charset="0"/>
                <a:ea typeface="ＭＳ 明朝"/>
                <a:cs typeface="Courier New" pitchFamily="49" charset="0"/>
              </a:rPr>
              <a:t>CHACHT</a:t>
            </a:r>
            <a:r>
              <a:rPr lang="ru-RU" sz="1050" b="1" dirty="0" smtClean="0">
                <a:latin typeface="Courier New" pitchFamily="49" charset="0"/>
                <a:ea typeface="ＭＳ 明朝"/>
                <a:cs typeface="Courier New" pitchFamily="49" charset="0"/>
              </a:rPr>
              <a:t/>
            </a:r>
            <a:br>
              <a:rPr lang="ru-RU" sz="1050" b="1" dirty="0" smtClean="0">
                <a:latin typeface="Courier New" pitchFamily="49" charset="0"/>
                <a:ea typeface="ＭＳ 明朝"/>
                <a:cs typeface="Courier New" pitchFamily="49" charset="0"/>
              </a:rPr>
            </a:br>
            <a:r>
              <a:rPr lang="en-US" sz="2000" b="1" dirty="0" smtClean="0">
                <a:solidFill>
                  <a:srgbClr val="0000FF"/>
                </a:solidFill>
                <a:latin typeface="HURTMOLD_" pitchFamily="50" charset="0"/>
                <a:ea typeface="ＭＳ 明朝"/>
                <a:cs typeface="Courier New" pitchFamily="49" charset="0"/>
              </a:rPr>
              <a:t>F</a:t>
            </a:r>
            <a:r>
              <a:rPr lang="en-US" b="1" dirty="0" smtClean="0">
                <a:solidFill>
                  <a:srgbClr val="404040"/>
                </a:solidFill>
                <a:latin typeface="HURTMOLD_" pitchFamily="50" charset="0"/>
                <a:ea typeface="ＭＳ 明朝"/>
                <a:cs typeface="Courier New" pitchFamily="49" charset="0"/>
              </a:rPr>
              <a:t>ÖRDERTECHNIK</a:t>
            </a:r>
            <a:r>
              <a:rPr lang="ru-RU" sz="1050" b="1" dirty="0" smtClean="0">
                <a:latin typeface="Courier New" pitchFamily="49" charset="0"/>
                <a:ea typeface="ＭＳ 明朝"/>
                <a:cs typeface="Courier New" pitchFamily="49" charset="0"/>
              </a:rPr>
              <a:t/>
            </a:r>
            <a:br>
              <a:rPr lang="ru-RU" sz="1050" b="1" dirty="0" smtClean="0">
                <a:latin typeface="Courier New" pitchFamily="49" charset="0"/>
                <a:ea typeface="ＭＳ 明朝"/>
                <a:cs typeface="Courier New" pitchFamily="49" charset="0"/>
              </a:rPr>
            </a:br>
            <a:r>
              <a:rPr lang="en-US" sz="2000" b="1" dirty="0" smtClean="0">
                <a:solidFill>
                  <a:srgbClr val="0000FF"/>
                </a:solidFill>
                <a:latin typeface="HURTMOLD_" pitchFamily="50" charset="0"/>
                <a:ea typeface="ＭＳ 明朝"/>
                <a:cs typeface="Courier New" pitchFamily="49" charset="0"/>
              </a:rPr>
              <a:t>S</a:t>
            </a:r>
            <a:r>
              <a:rPr lang="en-US" b="1" dirty="0" smtClean="0">
                <a:solidFill>
                  <a:srgbClr val="404040"/>
                </a:solidFill>
                <a:latin typeface="HURTMOLD_" pitchFamily="50" charset="0"/>
                <a:ea typeface="ＭＳ 明朝"/>
                <a:cs typeface="Courier New" pitchFamily="49" charset="0"/>
              </a:rPr>
              <a:t>ERVICE</a:t>
            </a:r>
            <a:endParaRPr lang="ru-RU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970" y="0"/>
            <a:ext cx="467544" cy="1196752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0" y="5949280"/>
            <a:ext cx="9144000" cy="90872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2699792" y="0"/>
            <a:ext cx="5040560" cy="1143000"/>
          </a:xfrm>
        </p:spPr>
        <p:txBody>
          <a:bodyPr>
            <a:normAutofit/>
          </a:bodyPr>
          <a:lstStyle/>
          <a:p>
            <a:r>
              <a:rPr lang="ru-RU" altLang="de-DE" sz="2000" b="1" u="sng" dirty="0" smtClean="0">
                <a:latin typeface="+mn-lt"/>
                <a:ea typeface="MS Gothic" pitchFamily="49" charset="-128"/>
              </a:rPr>
              <a:t>Производственная площадка в городе </a:t>
            </a:r>
            <a:r>
              <a:rPr lang="ru-RU" altLang="de-DE" sz="2000" b="1" u="sng" dirty="0" err="1" smtClean="0">
                <a:latin typeface="+mn-lt"/>
                <a:ea typeface="MS Gothic" pitchFamily="49" charset="-128"/>
              </a:rPr>
              <a:t>Фройденштадт</a:t>
            </a:r>
            <a:endParaRPr lang="de-DE" altLang="de-DE" sz="2000" b="1" u="sng" dirty="0" smtClean="0">
              <a:latin typeface="+mn-lt"/>
              <a:ea typeface="MS Gothic" pitchFamily="49" charset="-128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0" y="1196752"/>
            <a:ext cx="91440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467544" y="0"/>
            <a:ext cx="0" cy="1196752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51520" y="6067653"/>
            <a:ext cx="2659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  <a:tabLst>
                <a:tab pos="2969895" algn="ctr"/>
                <a:tab pos="5940425" algn="r"/>
                <a:tab pos="-180340" algn="l"/>
                <a:tab pos="2969895" algn="ctr"/>
                <a:tab pos="5940425" algn="r"/>
              </a:tabLst>
            </a:pP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Schacht Fördertechnik Service AG</a:t>
            </a:r>
            <a:endParaRPr lang="ru-RU" sz="1200" dirty="0" smtClean="0">
              <a:latin typeface="Courier New" pitchFamily="49" charset="0"/>
              <a:ea typeface="ＭＳ 明朝"/>
              <a:cs typeface="Courier New" pitchFamily="49" charset="0"/>
            </a:endParaRPr>
          </a:p>
          <a:p>
            <a:pPr>
              <a:spcAft>
                <a:spcPts val="0"/>
              </a:spcAft>
              <a:tabLst>
                <a:tab pos="2969895" algn="ctr"/>
                <a:tab pos="5940425" algn="r"/>
                <a:tab pos="-180340" algn="l"/>
                <a:tab pos="2969895" algn="ctr"/>
                <a:tab pos="5940425" algn="r"/>
              </a:tabLst>
            </a:pP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Gewerbestrasse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 5</a:t>
            </a:r>
            <a:endParaRPr lang="ru-RU" sz="1200" dirty="0" smtClean="0">
              <a:latin typeface="Courier New" pitchFamily="49" charset="0"/>
              <a:ea typeface="ＭＳ 明朝"/>
              <a:cs typeface="Courier New" pitchFamily="49" charset="0"/>
            </a:endParaRPr>
          </a:p>
          <a:p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6330 Cham,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Swtizerland</a:t>
            </a:r>
            <a:endParaRPr lang="ru-RU" sz="12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04248" y="6067653"/>
            <a:ext cx="21527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  <a:tabLst>
                <a:tab pos="2969895" algn="ctr"/>
                <a:tab pos="5940425" algn="r"/>
                <a:tab pos="270510" algn="l"/>
                <a:tab pos="2969895" algn="ctr"/>
                <a:tab pos="5940425" algn="r"/>
              </a:tabLst>
            </a:pP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Representation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office</a:t>
            </a:r>
            <a:endParaRPr lang="ru-RU" sz="1200" dirty="0" smtClean="0">
              <a:latin typeface="Courier New" pitchFamily="49" charset="0"/>
              <a:ea typeface="ＭＳ 明朝"/>
              <a:cs typeface="Courier New" pitchFamily="49" charset="0"/>
            </a:endParaRPr>
          </a:p>
          <a:p>
            <a:pPr>
              <a:spcAft>
                <a:spcPts val="0"/>
              </a:spcAft>
              <a:tabLst>
                <a:tab pos="2969895" algn="ctr"/>
                <a:tab pos="5940425" algn="r"/>
                <a:tab pos="270510" algn="l"/>
                <a:tab pos="2969895" algn="ctr"/>
                <a:tab pos="5940425" algn="r"/>
              </a:tabLst>
            </a:pP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3rd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Yamskogo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Polya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st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., 28</a:t>
            </a:r>
            <a:endParaRPr lang="ru-RU" sz="1200" dirty="0" smtClean="0">
              <a:latin typeface="Courier New" pitchFamily="49" charset="0"/>
              <a:ea typeface="ＭＳ 明朝"/>
              <a:cs typeface="Courier New" pitchFamily="49" charset="0"/>
            </a:endParaRPr>
          </a:p>
          <a:p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125040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Moscow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,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Russia</a:t>
            </a:r>
            <a:endParaRPr lang="ru-RU" sz="12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40352" y="332656"/>
            <a:ext cx="3119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  <a:tabLst>
                <a:tab pos="2969895" algn="ctr"/>
                <a:tab pos="5940425" algn="r"/>
              </a:tabLst>
            </a:pP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info@s-f-s.ch                            </a:t>
            </a:r>
            <a:endParaRPr lang="ru-RU" sz="1200" dirty="0" smtClean="0">
              <a:latin typeface="Courier New" pitchFamily="49" charset="0"/>
              <a:ea typeface="ＭＳ 明朝"/>
              <a:cs typeface="Courier New" pitchFamily="49" charset="0"/>
            </a:endParaRPr>
          </a:p>
          <a:p>
            <a:pPr>
              <a:spcAft>
                <a:spcPts val="0"/>
              </a:spcAft>
              <a:tabLst>
                <a:tab pos="2969895" algn="ctr"/>
                <a:tab pos="5940425" algn="r"/>
                <a:tab pos="2969895" algn="ctr"/>
                <a:tab pos="5407660" algn="l"/>
              </a:tabLst>
            </a:pPr>
            <a:r>
              <a:rPr lang="en-US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www.s-f-s.ch</a:t>
            </a:r>
            <a:endParaRPr lang="ru-RU" sz="1200" dirty="0">
              <a:latin typeface="Courier New" pitchFamily="49" charset="0"/>
              <a:cs typeface="Courier New" pitchFamily="49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0" y="5949280"/>
            <a:ext cx="914400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39552" y="116632"/>
            <a:ext cx="74888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HURTMOLD_" pitchFamily="50" charset="0"/>
                <a:ea typeface="ＭＳ 明朝"/>
                <a:cs typeface="Courier New" pitchFamily="49" charset="0"/>
              </a:rPr>
              <a:t>S</a:t>
            </a:r>
            <a:r>
              <a:rPr lang="en-US" b="1" dirty="0" smtClean="0">
                <a:solidFill>
                  <a:srgbClr val="404040"/>
                </a:solidFill>
                <a:latin typeface="HURTMOLD_" pitchFamily="50" charset="0"/>
                <a:ea typeface="ＭＳ 明朝"/>
                <a:cs typeface="Courier New" pitchFamily="49" charset="0"/>
              </a:rPr>
              <a:t>CHACHT</a:t>
            </a:r>
            <a:r>
              <a:rPr lang="ru-RU" sz="1050" b="1" dirty="0" smtClean="0">
                <a:latin typeface="Courier New" pitchFamily="49" charset="0"/>
                <a:ea typeface="ＭＳ 明朝"/>
                <a:cs typeface="Courier New" pitchFamily="49" charset="0"/>
              </a:rPr>
              <a:t/>
            </a:r>
            <a:br>
              <a:rPr lang="ru-RU" sz="1050" b="1" dirty="0" smtClean="0">
                <a:latin typeface="Courier New" pitchFamily="49" charset="0"/>
                <a:ea typeface="ＭＳ 明朝"/>
                <a:cs typeface="Courier New" pitchFamily="49" charset="0"/>
              </a:rPr>
            </a:br>
            <a:r>
              <a:rPr lang="en-US" sz="2000" b="1" dirty="0" smtClean="0">
                <a:solidFill>
                  <a:srgbClr val="0000FF"/>
                </a:solidFill>
                <a:latin typeface="HURTMOLD_" pitchFamily="50" charset="0"/>
                <a:ea typeface="ＭＳ 明朝"/>
                <a:cs typeface="Courier New" pitchFamily="49" charset="0"/>
              </a:rPr>
              <a:t>F</a:t>
            </a:r>
            <a:r>
              <a:rPr lang="en-US" b="1" dirty="0" smtClean="0">
                <a:solidFill>
                  <a:srgbClr val="404040"/>
                </a:solidFill>
                <a:latin typeface="HURTMOLD_" pitchFamily="50" charset="0"/>
                <a:ea typeface="ＭＳ 明朝"/>
                <a:cs typeface="Courier New" pitchFamily="49" charset="0"/>
              </a:rPr>
              <a:t>ÖRDERTECHNIK</a:t>
            </a:r>
            <a:r>
              <a:rPr lang="ru-RU" sz="1050" b="1" dirty="0" smtClean="0">
                <a:latin typeface="Courier New" pitchFamily="49" charset="0"/>
                <a:ea typeface="ＭＳ 明朝"/>
                <a:cs typeface="Courier New" pitchFamily="49" charset="0"/>
              </a:rPr>
              <a:t/>
            </a:r>
            <a:br>
              <a:rPr lang="ru-RU" sz="1050" b="1" dirty="0" smtClean="0">
                <a:latin typeface="Courier New" pitchFamily="49" charset="0"/>
                <a:ea typeface="ＭＳ 明朝"/>
                <a:cs typeface="Courier New" pitchFamily="49" charset="0"/>
              </a:rPr>
            </a:br>
            <a:r>
              <a:rPr lang="en-US" sz="2000" b="1" dirty="0" smtClean="0">
                <a:solidFill>
                  <a:srgbClr val="0000FF"/>
                </a:solidFill>
                <a:latin typeface="HURTMOLD_" pitchFamily="50" charset="0"/>
                <a:ea typeface="ＭＳ 明朝"/>
                <a:cs typeface="Courier New" pitchFamily="49" charset="0"/>
              </a:rPr>
              <a:t>S</a:t>
            </a:r>
            <a:r>
              <a:rPr lang="en-US" b="1" dirty="0" smtClean="0">
                <a:solidFill>
                  <a:srgbClr val="404040"/>
                </a:solidFill>
                <a:latin typeface="HURTMOLD_" pitchFamily="50" charset="0"/>
                <a:ea typeface="ＭＳ 明朝"/>
                <a:cs typeface="Courier New" pitchFamily="49" charset="0"/>
              </a:rPr>
              <a:t>ERVICE</a:t>
            </a:r>
            <a:endParaRPr lang="ru-RU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970" y="0"/>
            <a:ext cx="467544" cy="1196752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Изображение 1" descr="derivat_w1920_h1080_46a53f03d7299dbd4a378f5bb03650d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340768"/>
            <a:ext cx="3944100" cy="22185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Изображение 2" descr="firmengebaeude_fd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340768"/>
            <a:ext cx="3312368" cy="22082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Изображение 6" descr="Flash3.bm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789040"/>
            <a:ext cx="3865726" cy="19432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Изображение 18" descr="Flash2.bmp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3789040"/>
            <a:ext cx="2088231" cy="19406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68930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5949280"/>
            <a:ext cx="9144000" cy="90872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0" y="1196752"/>
            <a:ext cx="91440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467544" y="0"/>
            <a:ext cx="0" cy="1196752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39552" y="116632"/>
            <a:ext cx="74888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HURTMOLD_" pitchFamily="50" charset="0"/>
                <a:ea typeface="ＭＳ 明朝"/>
                <a:cs typeface="Courier New" pitchFamily="49" charset="0"/>
              </a:rPr>
              <a:t>S</a:t>
            </a:r>
            <a:r>
              <a:rPr lang="en-US" b="1" dirty="0" smtClean="0">
                <a:solidFill>
                  <a:srgbClr val="404040"/>
                </a:solidFill>
                <a:latin typeface="HURTMOLD_" pitchFamily="50" charset="0"/>
                <a:ea typeface="ＭＳ 明朝"/>
                <a:cs typeface="Courier New" pitchFamily="49" charset="0"/>
              </a:rPr>
              <a:t>CHACHT</a:t>
            </a:r>
            <a:r>
              <a:rPr lang="ru-RU" sz="1050" b="1" dirty="0" smtClean="0">
                <a:latin typeface="Courier New" pitchFamily="49" charset="0"/>
                <a:ea typeface="ＭＳ 明朝"/>
                <a:cs typeface="Courier New" pitchFamily="49" charset="0"/>
              </a:rPr>
              <a:t/>
            </a:r>
            <a:br>
              <a:rPr lang="ru-RU" sz="1050" b="1" dirty="0" smtClean="0">
                <a:latin typeface="Courier New" pitchFamily="49" charset="0"/>
                <a:ea typeface="ＭＳ 明朝"/>
                <a:cs typeface="Courier New" pitchFamily="49" charset="0"/>
              </a:rPr>
            </a:br>
            <a:r>
              <a:rPr lang="en-US" sz="2000" b="1" dirty="0" smtClean="0">
                <a:solidFill>
                  <a:srgbClr val="0000FF"/>
                </a:solidFill>
                <a:latin typeface="HURTMOLD_" pitchFamily="50" charset="0"/>
                <a:ea typeface="ＭＳ 明朝"/>
                <a:cs typeface="Courier New" pitchFamily="49" charset="0"/>
              </a:rPr>
              <a:t>F</a:t>
            </a:r>
            <a:r>
              <a:rPr lang="en-US" b="1" dirty="0" smtClean="0">
                <a:solidFill>
                  <a:srgbClr val="404040"/>
                </a:solidFill>
                <a:latin typeface="HURTMOLD_" pitchFamily="50" charset="0"/>
                <a:ea typeface="ＭＳ 明朝"/>
                <a:cs typeface="Courier New" pitchFamily="49" charset="0"/>
              </a:rPr>
              <a:t>ÖRDERTECHNIK</a:t>
            </a:r>
            <a:r>
              <a:rPr lang="ru-RU" sz="1050" b="1" dirty="0" smtClean="0">
                <a:latin typeface="Courier New" pitchFamily="49" charset="0"/>
                <a:ea typeface="ＭＳ 明朝"/>
                <a:cs typeface="Courier New" pitchFamily="49" charset="0"/>
              </a:rPr>
              <a:t/>
            </a:r>
            <a:br>
              <a:rPr lang="ru-RU" sz="1050" b="1" dirty="0" smtClean="0">
                <a:latin typeface="Courier New" pitchFamily="49" charset="0"/>
                <a:ea typeface="ＭＳ 明朝"/>
                <a:cs typeface="Courier New" pitchFamily="49" charset="0"/>
              </a:rPr>
            </a:br>
            <a:r>
              <a:rPr lang="en-US" sz="2000" b="1" dirty="0" smtClean="0">
                <a:solidFill>
                  <a:srgbClr val="0000FF"/>
                </a:solidFill>
                <a:latin typeface="HURTMOLD_" pitchFamily="50" charset="0"/>
                <a:ea typeface="ＭＳ 明朝"/>
                <a:cs typeface="Courier New" pitchFamily="49" charset="0"/>
              </a:rPr>
              <a:t>S</a:t>
            </a:r>
            <a:r>
              <a:rPr lang="en-US" b="1" dirty="0" smtClean="0">
                <a:solidFill>
                  <a:srgbClr val="404040"/>
                </a:solidFill>
                <a:latin typeface="HURTMOLD_" pitchFamily="50" charset="0"/>
                <a:ea typeface="ＭＳ 明朝"/>
                <a:cs typeface="Courier New" pitchFamily="49" charset="0"/>
              </a:rPr>
              <a:t>ERVICE</a:t>
            </a:r>
            <a:endParaRPr lang="ru-RU" b="1" dirty="0">
              <a:latin typeface="Courier New" pitchFamily="49" charset="0"/>
              <a:cs typeface="Courier New" pitchFamily="49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5949280"/>
            <a:ext cx="914400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51520" y="6067653"/>
            <a:ext cx="2659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  <a:tabLst>
                <a:tab pos="2969895" algn="ctr"/>
                <a:tab pos="5940425" algn="r"/>
                <a:tab pos="-180340" algn="l"/>
                <a:tab pos="2969895" algn="ctr"/>
                <a:tab pos="5940425" algn="r"/>
              </a:tabLst>
            </a:pP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Schacht Fördertechnik Service AG</a:t>
            </a:r>
            <a:endParaRPr lang="ru-RU" sz="1200" dirty="0" smtClean="0">
              <a:latin typeface="Courier New" pitchFamily="49" charset="0"/>
              <a:ea typeface="ＭＳ 明朝"/>
              <a:cs typeface="Courier New" pitchFamily="49" charset="0"/>
            </a:endParaRPr>
          </a:p>
          <a:p>
            <a:pPr>
              <a:spcAft>
                <a:spcPts val="0"/>
              </a:spcAft>
              <a:tabLst>
                <a:tab pos="2969895" algn="ctr"/>
                <a:tab pos="5940425" algn="r"/>
                <a:tab pos="-180340" algn="l"/>
                <a:tab pos="2969895" algn="ctr"/>
                <a:tab pos="5940425" algn="r"/>
              </a:tabLst>
            </a:pP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Gewerbestrasse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 5</a:t>
            </a:r>
            <a:endParaRPr lang="ru-RU" sz="1200" dirty="0" smtClean="0">
              <a:latin typeface="Courier New" pitchFamily="49" charset="0"/>
              <a:ea typeface="ＭＳ 明朝"/>
              <a:cs typeface="Courier New" pitchFamily="49" charset="0"/>
            </a:endParaRPr>
          </a:p>
          <a:p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6330 Cham,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Swtizerland</a:t>
            </a:r>
            <a:endParaRPr lang="ru-RU" sz="12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04248" y="6067653"/>
            <a:ext cx="21527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  <a:tabLst>
                <a:tab pos="2969895" algn="ctr"/>
                <a:tab pos="5940425" algn="r"/>
                <a:tab pos="270510" algn="l"/>
                <a:tab pos="2969895" algn="ctr"/>
                <a:tab pos="5940425" algn="r"/>
              </a:tabLst>
            </a:pP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Representation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office</a:t>
            </a:r>
            <a:endParaRPr lang="ru-RU" sz="1200" dirty="0" smtClean="0">
              <a:latin typeface="Courier New" pitchFamily="49" charset="0"/>
              <a:ea typeface="ＭＳ 明朝"/>
              <a:cs typeface="Courier New" pitchFamily="49" charset="0"/>
            </a:endParaRPr>
          </a:p>
          <a:p>
            <a:pPr>
              <a:spcAft>
                <a:spcPts val="0"/>
              </a:spcAft>
              <a:tabLst>
                <a:tab pos="2969895" algn="ctr"/>
                <a:tab pos="5940425" algn="r"/>
                <a:tab pos="270510" algn="l"/>
                <a:tab pos="2969895" algn="ctr"/>
                <a:tab pos="5940425" algn="r"/>
              </a:tabLst>
            </a:pP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3rd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Yamskogo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Polya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st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., 28</a:t>
            </a:r>
            <a:endParaRPr lang="ru-RU" sz="1200" dirty="0" smtClean="0">
              <a:latin typeface="Courier New" pitchFamily="49" charset="0"/>
              <a:ea typeface="ＭＳ 明朝"/>
              <a:cs typeface="Courier New" pitchFamily="49" charset="0"/>
            </a:endParaRPr>
          </a:p>
          <a:p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125040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Moscow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,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Russia</a:t>
            </a:r>
            <a:endParaRPr lang="ru-RU" sz="12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40352" y="332656"/>
            <a:ext cx="3119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  <a:tabLst>
                <a:tab pos="2969895" algn="ctr"/>
                <a:tab pos="5940425" algn="r"/>
              </a:tabLst>
            </a:pP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info@s-f-s.ch                            </a:t>
            </a:r>
            <a:endParaRPr lang="ru-RU" sz="1200" dirty="0" smtClean="0">
              <a:latin typeface="Courier New" pitchFamily="49" charset="0"/>
              <a:ea typeface="ＭＳ 明朝"/>
              <a:cs typeface="Courier New" pitchFamily="49" charset="0"/>
            </a:endParaRPr>
          </a:p>
          <a:p>
            <a:pPr>
              <a:spcAft>
                <a:spcPts val="0"/>
              </a:spcAft>
              <a:tabLst>
                <a:tab pos="2969895" algn="ctr"/>
                <a:tab pos="5940425" algn="r"/>
                <a:tab pos="2969895" algn="ctr"/>
                <a:tab pos="5407660" algn="l"/>
              </a:tabLst>
            </a:pPr>
            <a:r>
              <a:rPr lang="en-US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www.s-f-s.ch</a:t>
            </a:r>
            <a:endParaRPr lang="ru-RU" sz="12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75856" y="260648"/>
            <a:ext cx="3240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u="sng" dirty="0" smtClean="0">
                <a:ea typeface="MS PGothic" pitchFamily="34" charset="-128"/>
              </a:rPr>
              <a:t>Реализованные проекты начиная с 2011</a:t>
            </a:r>
            <a:endParaRPr lang="ru-RU" sz="2000" b="1" u="sng" dirty="0">
              <a:ea typeface="MS PGothic" pitchFamily="34" charset="-128"/>
            </a:endParaRPr>
          </a:p>
        </p:txBody>
      </p:sp>
      <p:sp>
        <p:nvSpPr>
          <p:cNvPr id="20" name="Text Box 38"/>
          <p:cNvSpPr txBox="1">
            <a:spLocks noChangeArrowheads="1"/>
          </p:cNvSpPr>
          <p:nvPr/>
        </p:nvSpPr>
        <p:spPr bwMode="auto">
          <a:xfrm>
            <a:off x="467544" y="1484784"/>
            <a:ext cx="8208590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lvl="1" indent="-285750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ru-RU" sz="1600" b="1" dirty="0" err="1" smtClean="0">
                <a:latin typeface="+mn-lt"/>
                <a:cs typeface="Arial" pitchFamily="34" charset="0"/>
              </a:rPr>
              <a:t>Фюрстенхаль</a:t>
            </a:r>
            <a:r>
              <a:rPr lang="en-US" sz="1600" b="1" dirty="0" smtClean="0">
                <a:latin typeface="+mn-lt"/>
                <a:cs typeface="Arial" pitchFamily="34" charset="0"/>
              </a:rPr>
              <a:t> (</a:t>
            </a:r>
            <a:r>
              <a:rPr lang="ru-RU" sz="1600" b="1" dirty="0" smtClean="0">
                <a:latin typeface="+mn-lt"/>
                <a:cs typeface="Arial" pitchFamily="34" charset="0"/>
              </a:rPr>
              <a:t>Германия)</a:t>
            </a:r>
            <a:r>
              <a:rPr lang="ru-RU" sz="1600" dirty="0" smtClean="0">
                <a:latin typeface="+mn-lt"/>
                <a:cs typeface="Arial" pitchFamily="34" charset="0"/>
              </a:rPr>
              <a:t>, </a:t>
            </a:r>
            <a:r>
              <a:rPr lang="de-DE" sz="1600" dirty="0" smtClean="0">
                <a:latin typeface="+mn-lt"/>
                <a:cs typeface="Arial" pitchFamily="34" charset="0"/>
              </a:rPr>
              <a:t>K</a:t>
            </a:r>
            <a:r>
              <a:rPr lang="de-DE" sz="1600" dirty="0">
                <a:latin typeface="+mn-lt"/>
                <a:cs typeface="Arial" pitchFamily="34" charset="0"/>
              </a:rPr>
              <a:t>+S</a:t>
            </a:r>
            <a:r>
              <a:rPr lang="ru-RU" sz="1600" dirty="0">
                <a:latin typeface="+mn-lt"/>
                <a:cs typeface="Arial" pitchFamily="34" charset="0"/>
              </a:rPr>
              <a:t>, однобарабанная подъёмная машина</a:t>
            </a:r>
          </a:p>
          <a:p>
            <a:pPr marL="285750" indent="-285750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de-DE" sz="1600" b="1" dirty="0" smtClean="0">
                <a:latin typeface="+mn-lt"/>
                <a:cs typeface="Arial" pitchFamily="34" charset="0"/>
              </a:rPr>
              <a:t>M</a:t>
            </a:r>
            <a:r>
              <a:rPr lang="ru-RU" sz="1600" b="1" dirty="0" err="1" smtClean="0">
                <a:latin typeface="+mn-lt"/>
                <a:cs typeface="Arial" pitchFamily="34" charset="0"/>
              </a:rPr>
              <a:t>орслебен</a:t>
            </a:r>
            <a:r>
              <a:rPr lang="ru-RU" sz="1600" b="1" dirty="0" smtClean="0">
                <a:latin typeface="+mn-lt"/>
                <a:cs typeface="Arial" pitchFamily="34" charset="0"/>
              </a:rPr>
              <a:t> (Германия)</a:t>
            </a:r>
            <a:r>
              <a:rPr lang="de-DE" sz="1600" dirty="0" smtClean="0">
                <a:latin typeface="+mn-lt"/>
                <a:cs typeface="Arial" pitchFamily="34" charset="0"/>
              </a:rPr>
              <a:t>, </a:t>
            </a:r>
            <a:r>
              <a:rPr lang="ru-RU" sz="1600" dirty="0">
                <a:latin typeface="+mn-lt"/>
                <a:cs typeface="Arial" pitchFamily="34" charset="0"/>
              </a:rPr>
              <a:t>шахта Бартельслебен совместно с Сименс и </a:t>
            </a:r>
            <a:r>
              <a:rPr lang="ru-RU" sz="1600" dirty="0">
                <a:cs typeface="Arial" pitchFamily="34" charset="0"/>
              </a:rPr>
              <a:t>Тиссен </a:t>
            </a:r>
            <a:r>
              <a:rPr lang="ru-RU" sz="1600" dirty="0" err="1">
                <a:cs typeface="Arial" pitchFamily="34" charset="0"/>
              </a:rPr>
              <a:t>Шахтбау</a:t>
            </a:r>
            <a:r>
              <a:rPr lang="de-DE" sz="1600" dirty="0" smtClean="0">
                <a:latin typeface="+mn-lt"/>
                <a:cs typeface="Arial" pitchFamily="34" charset="0"/>
              </a:rPr>
              <a:t>,</a:t>
            </a:r>
            <a:r>
              <a:rPr lang="ru-RU" sz="1600" dirty="0" smtClean="0">
                <a:latin typeface="+mn-lt"/>
                <a:cs typeface="Arial" pitchFamily="34" charset="0"/>
              </a:rPr>
              <a:t> </a:t>
            </a:r>
            <a:r>
              <a:rPr lang="ru-RU" sz="1600" dirty="0">
                <a:latin typeface="+mn-lt"/>
                <a:cs typeface="Arial" pitchFamily="34" charset="0"/>
              </a:rPr>
              <a:t>однобарабанная подъёмная машина, размещенная в башенном копре</a:t>
            </a:r>
            <a:endParaRPr lang="de-DE" sz="1600" dirty="0">
              <a:latin typeface="+mn-lt"/>
              <a:cs typeface="Arial" pitchFamily="34" charset="0"/>
            </a:endParaRPr>
          </a:p>
          <a:p>
            <a:pPr marL="285750" lvl="1" indent="-285750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ru-RU" sz="1600" b="1" dirty="0" smtClean="0">
                <a:latin typeface="+mn-lt"/>
                <a:cs typeface="Arial" pitchFamily="34" charset="0"/>
              </a:rPr>
              <a:t>Борт (Германия)</a:t>
            </a:r>
            <a:r>
              <a:rPr lang="de-DE" sz="1600" dirty="0" smtClean="0">
                <a:latin typeface="+mn-lt"/>
                <a:cs typeface="Arial" pitchFamily="34" charset="0"/>
              </a:rPr>
              <a:t>, </a:t>
            </a:r>
            <a:r>
              <a:rPr lang="ru-RU" sz="1600" dirty="0">
                <a:latin typeface="+mn-lt"/>
                <a:cs typeface="Arial" pitchFamily="34" charset="0"/>
              </a:rPr>
              <a:t>эско</a:t>
            </a:r>
            <a:r>
              <a:rPr lang="de-DE" sz="1600" dirty="0">
                <a:latin typeface="+mn-lt"/>
                <a:cs typeface="Arial" pitchFamily="34" charset="0"/>
              </a:rPr>
              <a:t> (K+S), 4-</a:t>
            </a:r>
            <a:r>
              <a:rPr lang="ru-RU" sz="1600" dirty="0">
                <a:latin typeface="+mn-lt"/>
                <a:cs typeface="Arial" pitchFamily="34" charset="0"/>
              </a:rPr>
              <a:t>м</a:t>
            </a:r>
            <a:r>
              <a:rPr lang="de-DE" sz="1600" dirty="0">
                <a:latin typeface="+mn-lt"/>
                <a:cs typeface="Arial" pitchFamily="34" charset="0"/>
              </a:rPr>
              <a:t> </a:t>
            </a:r>
            <a:r>
              <a:rPr lang="ru-RU" sz="1600" dirty="0">
                <a:latin typeface="+mn-lt"/>
                <a:cs typeface="Arial" pitchFamily="34" charset="0"/>
              </a:rPr>
              <a:t>подъёмная машина </a:t>
            </a:r>
            <a:r>
              <a:rPr lang="en-US" sz="1600" dirty="0" err="1" smtClean="0">
                <a:latin typeface="+mn-lt"/>
                <a:cs typeface="Arial" pitchFamily="34" charset="0"/>
              </a:rPr>
              <a:t>Köpe</a:t>
            </a:r>
            <a:r>
              <a:rPr lang="de-DE" sz="1600" dirty="0" smtClean="0">
                <a:latin typeface="+mn-lt"/>
                <a:cs typeface="Arial" pitchFamily="34" charset="0"/>
              </a:rPr>
              <a:t>, </a:t>
            </a:r>
            <a:r>
              <a:rPr lang="ru-RU" sz="1600" dirty="0">
                <a:latin typeface="+mn-lt"/>
                <a:cs typeface="Arial" pitchFamily="34" charset="0"/>
              </a:rPr>
              <a:t>шахта глубиной ок. </a:t>
            </a:r>
            <a:r>
              <a:rPr lang="de-DE" sz="1600" dirty="0">
                <a:latin typeface="+mn-lt"/>
                <a:cs typeface="Arial" pitchFamily="34" charset="0"/>
              </a:rPr>
              <a:t>800 </a:t>
            </a:r>
            <a:r>
              <a:rPr lang="ru-RU" sz="1600" dirty="0">
                <a:latin typeface="+mn-lt"/>
                <a:cs typeface="Arial" pitchFamily="34" charset="0"/>
              </a:rPr>
              <a:t>м</a:t>
            </a:r>
            <a:endParaRPr lang="de-DE" sz="1600" dirty="0">
              <a:latin typeface="+mn-lt"/>
              <a:cs typeface="Arial" pitchFamily="34" charset="0"/>
            </a:endParaRPr>
          </a:p>
          <a:p>
            <a:pPr marL="285750" lvl="1" indent="-285750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ru-RU" sz="1600" b="1" dirty="0" smtClean="0">
                <a:latin typeface="+mn-lt"/>
                <a:cs typeface="Arial" pitchFamily="34" charset="0"/>
              </a:rPr>
              <a:t>Борт (Германия)</a:t>
            </a:r>
            <a:r>
              <a:rPr lang="de-DE" sz="1600" b="1" dirty="0" smtClean="0">
                <a:latin typeface="+mn-lt"/>
                <a:cs typeface="Arial" pitchFamily="34" charset="0"/>
              </a:rPr>
              <a:t>, </a:t>
            </a:r>
            <a:r>
              <a:rPr lang="ru-RU" sz="1600" dirty="0">
                <a:latin typeface="+mn-lt"/>
                <a:cs typeface="Arial" pitchFamily="34" charset="0"/>
              </a:rPr>
              <a:t>эско</a:t>
            </a:r>
            <a:r>
              <a:rPr lang="de-DE" sz="1600" dirty="0">
                <a:latin typeface="+mn-lt"/>
                <a:cs typeface="Arial" pitchFamily="34" charset="0"/>
              </a:rPr>
              <a:t> (K+S), 6-</a:t>
            </a:r>
            <a:r>
              <a:rPr lang="ru-RU" sz="1600" dirty="0">
                <a:latin typeface="+mn-lt"/>
                <a:cs typeface="Arial" pitchFamily="34" charset="0"/>
              </a:rPr>
              <a:t>м</a:t>
            </a:r>
            <a:r>
              <a:rPr lang="de-DE" sz="1600" dirty="0">
                <a:latin typeface="+mn-lt"/>
                <a:cs typeface="Arial" pitchFamily="34" charset="0"/>
              </a:rPr>
              <a:t> </a:t>
            </a:r>
            <a:r>
              <a:rPr lang="ru-RU" sz="1600" dirty="0">
                <a:latin typeface="+mn-lt"/>
                <a:cs typeface="Arial" pitchFamily="34" charset="0"/>
              </a:rPr>
              <a:t>подъёмная машина </a:t>
            </a:r>
            <a:r>
              <a:rPr lang="en-US" sz="1600" dirty="0" err="1" smtClean="0">
                <a:latin typeface="+mn-lt"/>
                <a:cs typeface="Arial" pitchFamily="34" charset="0"/>
              </a:rPr>
              <a:t>Köpe</a:t>
            </a:r>
            <a:r>
              <a:rPr lang="de-DE" sz="1600" dirty="0" smtClean="0">
                <a:latin typeface="+mn-lt"/>
                <a:cs typeface="Arial" pitchFamily="34" charset="0"/>
              </a:rPr>
              <a:t>, </a:t>
            </a:r>
            <a:r>
              <a:rPr lang="ru-RU" sz="1600" dirty="0">
                <a:latin typeface="+mn-lt"/>
                <a:cs typeface="Arial" pitchFamily="34" charset="0"/>
              </a:rPr>
              <a:t>шахта глубиной ок. </a:t>
            </a:r>
            <a:r>
              <a:rPr lang="de-DE" sz="1600" dirty="0">
                <a:latin typeface="+mn-lt"/>
                <a:cs typeface="Arial" pitchFamily="34" charset="0"/>
              </a:rPr>
              <a:t>800 </a:t>
            </a:r>
            <a:r>
              <a:rPr lang="ru-RU" sz="1600" dirty="0">
                <a:latin typeface="+mn-lt"/>
                <a:cs typeface="Arial" pitchFamily="34" charset="0"/>
              </a:rPr>
              <a:t>м</a:t>
            </a:r>
            <a:endParaRPr lang="de-DE" sz="1600" dirty="0">
              <a:latin typeface="+mn-lt"/>
              <a:cs typeface="Arial" pitchFamily="34" charset="0"/>
            </a:endParaRPr>
          </a:p>
          <a:p>
            <a:pPr marL="285750" lvl="1" indent="-285750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ru-RU" sz="1600" b="1" dirty="0" err="1" smtClean="0">
                <a:latin typeface="+mn-lt"/>
                <a:cs typeface="Arial" pitchFamily="34" charset="0"/>
              </a:rPr>
              <a:t>Гарлык</a:t>
            </a:r>
            <a:r>
              <a:rPr lang="ru-RU" sz="1600" b="1" dirty="0" smtClean="0">
                <a:latin typeface="+mn-lt"/>
                <a:cs typeface="Arial" pitchFamily="34" charset="0"/>
              </a:rPr>
              <a:t> (Туркменистан)</a:t>
            </a:r>
            <a:r>
              <a:rPr lang="de-DE" sz="1600" dirty="0" smtClean="0">
                <a:latin typeface="+mn-lt"/>
                <a:cs typeface="Arial" pitchFamily="34" charset="0"/>
              </a:rPr>
              <a:t>, </a:t>
            </a:r>
            <a:r>
              <a:rPr lang="ru-RU" sz="1600" dirty="0">
                <a:latin typeface="+mn-lt"/>
                <a:cs typeface="Arial" pitchFamily="34" charset="0"/>
              </a:rPr>
              <a:t>2 комплексные шахтные подъёмные установки</a:t>
            </a:r>
            <a:endParaRPr lang="de-DE" sz="1600" dirty="0">
              <a:latin typeface="+mn-lt"/>
              <a:cs typeface="Arial" pitchFamily="34" charset="0"/>
            </a:endParaRPr>
          </a:p>
          <a:p>
            <a:pPr marL="285750" lvl="1" indent="-285750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ru-RU" sz="1600" b="1" dirty="0" err="1">
                <a:latin typeface="+mn-lt"/>
                <a:cs typeface="Arial" pitchFamily="34" charset="0"/>
              </a:rPr>
              <a:t>Хинджи</a:t>
            </a:r>
            <a:r>
              <a:rPr lang="de-DE" sz="1600" b="1" dirty="0">
                <a:latin typeface="+mn-lt"/>
                <a:cs typeface="Arial" pitchFamily="34" charset="0"/>
              </a:rPr>
              <a:t> </a:t>
            </a:r>
            <a:r>
              <a:rPr lang="ru-RU" sz="1600" b="1" dirty="0" smtClean="0">
                <a:latin typeface="+mn-lt"/>
                <a:cs typeface="Arial" pitchFamily="34" charset="0"/>
              </a:rPr>
              <a:t>(Китай)</a:t>
            </a:r>
            <a:r>
              <a:rPr lang="de-DE" sz="1600" dirty="0" smtClean="0">
                <a:latin typeface="+mn-lt"/>
                <a:cs typeface="Arial" pitchFamily="34" charset="0"/>
              </a:rPr>
              <a:t>,</a:t>
            </a:r>
            <a:r>
              <a:rPr lang="de-DE" sz="1600" b="1" dirty="0" smtClean="0">
                <a:latin typeface="+mn-lt"/>
                <a:cs typeface="Arial" pitchFamily="34" charset="0"/>
              </a:rPr>
              <a:t> </a:t>
            </a:r>
            <a:r>
              <a:rPr lang="ru-RU" sz="1600" dirty="0" smtClean="0">
                <a:latin typeface="+mn-lt"/>
                <a:cs typeface="Arial" pitchFamily="34" charset="0"/>
              </a:rPr>
              <a:t>поставка первой </a:t>
            </a:r>
            <a:r>
              <a:rPr lang="ru-RU" sz="1600" dirty="0">
                <a:latin typeface="+mn-lt"/>
                <a:cs typeface="Arial" pitchFamily="34" charset="0"/>
              </a:rPr>
              <a:t>автоматической системы транспортировки </a:t>
            </a:r>
            <a:r>
              <a:rPr lang="ru-RU" sz="1600" dirty="0" smtClean="0">
                <a:latin typeface="+mn-lt"/>
                <a:cs typeface="Arial" pitchFamily="34" charset="0"/>
              </a:rPr>
              <a:t>сыпучих материалов</a:t>
            </a:r>
            <a:endParaRPr lang="de-DE" sz="1600" dirty="0">
              <a:latin typeface="+mn-lt"/>
              <a:cs typeface="Arial" pitchFamily="34" charset="0"/>
            </a:endParaRPr>
          </a:p>
          <a:p>
            <a:pPr marL="285750" lvl="1" indent="-285750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ru-RU" sz="1600" b="1" dirty="0">
                <a:latin typeface="+mn-lt"/>
                <a:cs typeface="Arial" pitchFamily="34" charset="0"/>
              </a:rPr>
              <a:t>СКС</a:t>
            </a:r>
            <a:r>
              <a:rPr lang="de-DE" sz="1600" b="1" dirty="0">
                <a:latin typeface="+mn-lt"/>
                <a:cs typeface="Arial" pitchFamily="34" charset="0"/>
              </a:rPr>
              <a:t> 1 </a:t>
            </a:r>
            <a:r>
              <a:rPr lang="ru-RU" sz="1600" b="1" dirty="0">
                <a:latin typeface="+mn-lt"/>
                <a:cs typeface="Arial" pitchFamily="34" charset="0"/>
              </a:rPr>
              <a:t>Норильский </a:t>
            </a:r>
            <a:r>
              <a:rPr lang="ru-RU" sz="1600" b="1" dirty="0" smtClean="0">
                <a:latin typeface="+mn-lt"/>
                <a:cs typeface="Arial" pitchFamily="34" charset="0"/>
              </a:rPr>
              <a:t>никель (Россия)</a:t>
            </a:r>
            <a:r>
              <a:rPr lang="de-DE" sz="1600" dirty="0" smtClean="0">
                <a:latin typeface="+mn-lt"/>
                <a:cs typeface="Arial" pitchFamily="34" charset="0"/>
              </a:rPr>
              <a:t>, </a:t>
            </a:r>
            <a:r>
              <a:rPr lang="ru-RU" sz="1600" dirty="0">
                <a:latin typeface="+mn-lt"/>
                <a:cs typeface="Arial" pitchFamily="34" charset="0"/>
              </a:rPr>
              <a:t>проходческие машины</a:t>
            </a:r>
            <a:endParaRPr lang="de-DE" sz="1600" dirty="0">
              <a:latin typeface="+mn-lt"/>
              <a:cs typeface="Arial" pitchFamily="34" charset="0"/>
            </a:endParaRPr>
          </a:p>
          <a:p>
            <a:pPr marL="285750" lvl="1" indent="-285750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ru-RU" sz="1600" b="1" dirty="0">
                <a:latin typeface="+mn-lt"/>
                <a:cs typeface="Arial" pitchFamily="34" charset="0"/>
              </a:rPr>
              <a:t>Гремячинск </a:t>
            </a:r>
            <a:r>
              <a:rPr lang="ru-RU" sz="1600" b="1" dirty="0" smtClean="0">
                <a:latin typeface="+mn-lt"/>
                <a:cs typeface="Arial" pitchFamily="34" charset="0"/>
              </a:rPr>
              <a:t>(Россия), </a:t>
            </a:r>
            <a:r>
              <a:rPr lang="ru-RU" sz="1600" dirty="0" smtClean="0">
                <a:latin typeface="+mn-lt"/>
                <a:cs typeface="Arial" pitchFamily="34" charset="0"/>
              </a:rPr>
              <a:t>совместно </a:t>
            </a:r>
            <a:r>
              <a:rPr lang="ru-RU" sz="1600" dirty="0">
                <a:latin typeface="+mn-lt"/>
                <a:cs typeface="Arial" pitchFamily="34" charset="0"/>
              </a:rPr>
              <a:t>с Тиссен Шахтбау, поставка машины с двойным барабаном</a:t>
            </a:r>
            <a:r>
              <a:rPr lang="de-DE" sz="1600" dirty="0">
                <a:latin typeface="+mn-lt"/>
                <a:cs typeface="Arial" pitchFamily="34" charset="0"/>
              </a:rPr>
              <a:t>, 7 </a:t>
            </a:r>
            <a:r>
              <a:rPr lang="ru-RU" sz="1600" dirty="0">
                <a:latin typeface="+mn-lt"/>
                <a:cs typeface="Arial" pitchFamily="34" charset="0"/>
              </a:rPr>
              <a:t>проходческих лебедок </a:t>
            </a:r>
            <a:endParaRPr lang="de-DE" sz="1600" dirty="0">
              <a:latin typeface="+mn-lt"/>
              <a:cs typeface="Arial" pitchFamily="34" charset="0"/>
            </a:endParaRPr>
          </a:p>
          <a:p>
            <a:pPr marL="285750" lvl="1" indent="-285750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ru-RU" sz="1600" b="1" dirty="0">
                <a:latin typeface="+mn-lt"/>
                <a:cs typeface="Arial" pitchFamily="34" charset="0"/>
              </a:rPr>
              <a:t>Веленье</a:t>
            </a:r>
            <a:r>
              <a:rPr lang="de-DE" sz="1600" b="1" dirty="0">
                <a:latin typeface="+mn-lt"/>
                <a:cs typeface="Arial" pitchFamily="34" charset="0"/>
              </a:rPr>
              <a:t> </a:t>
            </a:r>
            <a:r>
              <a:rPr lang="ru-RU" sz="1600" b="1" dirty="0" smtClean="0">
                <a:latin typeface="+mn-lt"/>
                <a:cs typeface="Arial" pitchFamily="34" charset="0"/>
              </a:rPr>
              <a:t>(Словения)</a:t>
            </a:r>
            <a:r>
              <a:rPr lang="de-DE" sz="1600" dirty="0" smtClean="0">
                <a:latin typeface="+mn-lt"/>
                <a:cs typeface="Arial" pitchFamily="34" charset="0"/>
              </a:rPr>
              <a:t>, </a:t>
            </a:r>
            <a:r>
              <a:rPr lang="ru-RU" sz="1600" dirty="0">
                <a:latin typeface="+mn-lt"/>
                <a:cs typeface="Arial" pitchFamily="34" charset="0"/>
              </a:rPr>
              <a:t>проходческие лебедки</a:t>
            </a:r>
            <a:endParaRPr lang="de-DE" sz="1600" dirty="0">
              <a:latin typeface="+mn-lt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70" y="0"/>
            <a:ext cx="467544" cy="1196752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0" y="5949280"/>
            <a:ext cx="9144000" cy="90872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0" y="1196752"/>
            <a:ext cx="91440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467544" y="0"/>
            <a:ext cx="0" cy="1196752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39552" y="116632"/>
            <a:ext cx="74888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HURTMOLD_" pitchFamily="50" charset="0"/>
                <a:ea typeface="ＭＳ 明朝"/>
                <a:cs typeface="Courier New" pitchFamily="49" charset="0"/>
              </a:rPr>
              <a:t>S</a:t>
            </a:r>
            <a:r>
              <a:rPr lang="en-US" b="1" dirty="0" smtClean="0">
                <a:solidFill>
                  <a:srgbClr val="404040"/>
                </a:solidFill>
                <a:latin typeface="HURTMOLD_" pitchFamily="50" charset="0"/>
                <a:ea typeface="ＭＳ 明朝"/>
                <a:cs typeface="Courier New" pitchFamily="49" charset="0"/>
              </a:rPr>
              <a:t>CHACHT</a:t>
            </a:r>
            <a:r>
              <a:rPr lang="ru-RU" sz="1050" b="1" dirty="0" smtClean="0">
                <a:latin typeface="Courier New" pitchFamily="49" charset="0"/>
                <a:ea typeface="ＭＳ 明朝"/>
                <a:cs typeface="Courier New" pitchFamily="49" charset="0"/>
              </a:rPr>
              <a:t/>
            </a:r>
            <a:br>
              <a:rPr lang="ru-RU" sz="1050" b="1" dirty="0" smtClean="0">
                <a:latin typeface="Courier New" pitchFamily="49" charset="0"/>
                <a:ea typeface="ＭＳ 明朝"/>
                <a:cs typeface="Courier New" pitchFamily="49" charset="0"/>
              </a:rPr>
            </a:br>
            <a:r>
              <a:rPr lang="en-US" sz="2000" b="1" dirty="0" smtClean="0">
                <a:solidFill>
                  <a:srgbClr val="0000FF"/>
                </a:solidFill>
                <a:latin typeface="HURTMOLD_" pitchFamily="50" charset="0"/>
                <a:ea typeface="ＭＳ 明朝"/>
                <a:cs typeface="Courier New" pitchFamily="49" charset="0"/>
              </a:rPr>
              <a:t>F</a:t>
            </a:r>
            <a:r>
              <a:rPr lang="en-US" b="1" dirty="0" smtClean="0">
                <a:solidFill>
                  <a:srgbClr val="404040"/>
                </a:solidFill>
                <a:latin typeface="HURTMOLD_" pitchFamily="50" charset="0"/>
                <a:ea typeface="ＭＳ 明朝"/>
                <a:cs typeface="Courier New" pitchFamily="49" charset="0"/>
              </a:rPr>
              <a:t>ÖRDERTECHNIK</a:t>
            </a:r>
            <a:r>
              <a:rPr lang="ru-RU" sz="1050" b="1" dirty="0" smtClean="0">
                <a:latin typeface="Courier New" pitchFamily="49" charset="0"/>
                <a:ea typeface="ＭＳ 明朝"/>
                <a:cs typeface="Courier New" pitchFamily="49" charset="0"/>
              </a:rPr>
              <a:t/>
            </a:r>
            <a:br>
              <a:rPr lang="ru-RU" sz="1050" b="1" dirty="0" smtClean="0">
                <a:latin typeface="Courier New" pitchFamily="49" charset="0"/>
                <a:ea typeface="ＭＳ 明朝"/>
                <a:cs typeface="Courier New" pitchFamily="49" charset="0"/>
              </a:rPr>
            </a:br>
            <a:r>
              <a:rPr lang="en-US" sz="2000" b="1" dirty="0" smtClean="0">
                <a:solidFill>
                  <a:srgbClr val="0000FF"/>
                </a:solidFill>
                <a:latin typeface="HURTMOLD_" pitchFamily="50" charset="0"/>
                <a:ea typeface="ＭＳ 明朝"/>
                <a:cs typeface="Courier New" pitchFamily="49" charset="0"/>
              </a:rPr>
              <a:t>S</a:t>
            </a:r>
            <a:r>
              <a:rPr lang="en-US" b="1" dirty="0" smtClean="0">
                <a:solidFill>
                  <a:srgbClr val="404040"/>
                </a:solidFill>
                <a:latin typeface="HURTMOLD_" pitchFamily="50" charset="0"/>
                <a:ea typeface="ＭＳ 明朝"/>
                <a:cs typeface="Courier New" pitchFamily="49" charset="0"/>
              </a:rPr>
              <a:t>ERVICE</a:t>
            </a:r>
            <a:endParaRPr lang="ru-RU" b="1" dirty="0">
              <a:latin typeface="Courier New" pitchFamily="49" charset="0"/>
              <a:cs typeface="Courier New" pitchFamily="49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5949280"/>
            <a:ext cx="914400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51520" y="6067653"/>
            <a:ext cx="2659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  <a:tabLst>
                <a:tab pos="2969895" algn="ctr"/>
                <a:tab pos="5940425" algn="r"/>
                <a:tab pos="-180340" algn="l"/>
                <a:tab pos="2969895" algn="ctr"/>
                <a:tab pos="5940425" algn="r"/>
              </a:tabLst>
            </a:pP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Schacht Fördertechnik Service AG</a:t>
            </a:r>
            <a:endParaRPr lang="ru-RU" sz="1200" dirty="0" smtClean="0">
              <a:latin typeface="Courier New" pitchFamily="49" charset="0"/>
              <a:ea typeface="ＭＳ 明朝"/>
              <a:cs typeface="Courier New" pitchFamily="49" charset="0"/>
            </a:endParaRPr>
          </a:p>
          <a:p>
            <a:pPr>
              <a:spcAft>
                <a:spcPts val="0"/>
              </a:spcAft>
              <a:tabLst>
                <a:tab pos="2969895" algn="ctr"/>
                <a:tab pos="5940425" algn="r"/>
                <a:tab pos="-180340" algn="l"/>
                <a:tab pos="2969895" algn="ctr"/>
                <a:tab pos="5940425" algn="r"/>
              </a:tabLst>
            </a:pP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Gewerbestrasse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 5</a:t>
            </a:r>
            <a:endParaRPr lang="ru-RU" sz="1200" dirty="0" smtClean="0">
              <a:latin typeface="Courier New" pitchFamily="49" charset="0"/>
              <a:ea typeface="ＭＳ 明朝"/>
              <a:cs typeface="Courier New" pitchFamily="49" charset="0"/>
            </a:endParaRPr>
          </a:p>
          <a:p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6330 Cham,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Swtizerland</a:t>
            </a:r>
            <a:endParaRPr lang="ru-RU" sz="12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04248" y="6067653"/>
            <a:ext cx="21527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  <a:tabLst>
                <a:tab pos="2969895" algn="ctr"/>
                <a:tab pos="5940425" algn="r"/>
                <a:tab pos="270510" algn="l"/>
                <a:tab pos="2969895" algn="ctr"/>
                <a:tab pos="5940425" algn="r"/>
              </a:tabLst>
            </a:pP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Representation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office</a:t>
            </a:r>
            <a:endParaRPr lang="ru-RU" sz="1200" dirty="0" smtClean="0">
              <a:latin typeface="Courier New" pitchFamily="49" charset="0"/>
              <a:ea typeface="ＭＳ 明朝"/>
              <a:cs typeface="Courier New" pitchFamily="49" charset="0"/>
            </a:endParaRPr>
          </a:p>
          <a:p>
            <a:pPr>
              <a:spcAft>
                <a:spcPts val="0"/>
              </a:spcAft>
              <a:tabLst>
                <a:tab pos="2969895" algn="ctr"/>
                <a:tab pos="5940425" algn="r"/>
                <a:tab pos="270510" algn="l"/>
                <a:tab pos="2969895" algn="ctr"/>
                <a:tab pos="5940425" algn="r"/>
              </a:tabLst>
            </a:pP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3rd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Yamskogo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Polya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st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., 28</a:t>
            </a:r>
            <a:endParaRPr lang="ru-RU" sz="1200" dirty="0" smtClean="0">
              <a:latin typeface="Courier New" pitchFamily="49" charset="0"/>
              <a:ea typeface="ＭＳ 明朝"/>
              <a:cs typeface="Courier New" pitchFamily="49" charset="0"/>
            </a:endParaRPr>
          </a:p>
          <a:p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125040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Moscow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,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Russia</a:t>
            </a:r>
            <a:endParaRPr lang="ru-RU" sz="12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40352" y="332656"/>
            <a:ext cx="3119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  <a:tabLst>
                <a:tab pos="2969895" algn="ctr"/>
                <a:tab pos="5940425" algn="r"/>
              </a:tabLst>
            </a:pP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info@s-f-s.ch                            </a:t>
            </a:r>
            <a:endParaRPr lang="ru-RU" sz="1200" dirty="0" smtClean="0">
              <a:latin typeface="Courier New" pitchFamily="49" charset="0"/>
              <a:ea typeface="ＭＳ 明朝"/>
              <a:cs typeface="Courier New" pitchFamily="49" charset="0"/>
            </a:endParaRPr>
          </a:p>
          <a:p>
            <a:pPr>
              <a:spcAft>
                <a:spcPts val="0"/>
              </a:spcAft>
              <a:tabLst>
                <a:tab pos="2969895" algn="ctr"/>
                <a:tab pos="5940425" algn="r"/>
                <a:tab pos="2969895" algn="ctr"/>
                <a:tab pos="5407660" algn="l"/>
              </a:tabLst>
            </a:pPr>
            <a:r>
              <a:rPr lang="en-US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www.s-f-s.ch</a:t>
            </a:r>
            <a:endParaRPr lang="ru-RU" sz="12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94166" y="404664"/>
            <a:ext cx="218477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200" b="1" u="sng" dirty="0" smtClean="0">
                <a:ea typeface="MS PGothic" pitchFamily="34" charset="-128"/>
              </a:rPr>
              <a:t>Текущие заказы</a:t>
            </a:r>
            <a:endParaRPr lang="ru-RU" sz="2200" b="1" u="sng" dirty="0">
              <a:ea typeface="MS PGothic" pitchFamily="34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7544" y="1340768"/>
            <a:ext cx="8064896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b="1" dirty="0" smtClean="0"/>
              <a:t> </a:t>
            </a:r>
            <a:r>
              <a:rPr lang="ru-RU" b="1" dirty="0" err="1" smtClean="0"/>
              <a:t>Двухбарабанная</a:t>
            </a:r>
            <a:r>
              <a:rPr lang="ru-RU" b="1" dirty="0" smtClean="0"/>
              <a:t> подъемная </a:t>
            </a:r>
            <a:r>
              <a:rPr lang="ru-RU" b="1" dirty="0"/>
              <a:t>машина </a:t>
            </a:r>
            <a:r>
              <a:rPr lang="ru-RU" b="1" dirty="0" smtClean="0"/>
              <a:t>для </a:t>
            </a:r>
            <a:r>
              <a:rPr lang="ru-RU" b="1" dirty="0"/>
              <a:t>проходки стволов </a:t>
            </a:r>
            <a:endParaRPr lang="ru-RU" b="1" dirty="0" smtClean="0"/>
          </a:p>
          <a:p>
            <a:r>
              <a:rPr lang="ru-RU" b="1" dirty="0" smtClean="0"/>
              <a:t>СКРУ-2. Заказчик - </a:t>
            </a:r>
            <a:r>
              <a:rPr lang="ru-RU" b="1" dirty="0"/>
              <a:t>«</a:t>
            </a:r>
            <a:r>
              <a:rPr lang="ru-RU" b="1" dirty="0" err="1"/>
              <a:t>Уралкалий</a:t>
            </a:r>
            <a:r>
              <a:rPr lang="ru-RU" b="1" dirty="0"/>
              <a:t>» </a:t>
            </a:r>
            <a:endParaRPr lang="ru-RU" b="1" dirty="0" smtClean="0"/>
          </a:p>
          <a:p>
            <a:endParaRPr lang="ru-RU" dirty="0"/>
          </a:p>
          <a:p>
            <a:r>
              <a:rPr lang="ru-RU" sz="1600" dirty="0"/>
              <a:t>- Количество: 2 ПМ</a:t>
            </a:r>
          </a:p>
          <a:p>
            <a:r>
              <a:rPr lang="ru-RU" sz="1600" dirty="0"/>
              <a:t>- Тип ПМ: </a:t>
            </a:r>
            <a:r>
              <a:rPr lang="ru-RU" sz="1600" dirty="0" err="1" smtClean="0"/>
              <a:t>двухбарабанная</a:t>
            </a:r>
            <a:r>
              <a:rPr lang="ru-RU" sz="1600" dirty="0"/>
              <a:t>, редукторная (2 привода)</a:t>
            </a:r>
          </a:p>
          <a:p>
            <a:r>
              <a:rPr lang="ru-RU" sz="1600" dirty="0"/>
              <a:t>- Диметр барабана: 3,6 м</a:t>
            </a:r>
          </a:p>
          <a:p>
            <a:pPr marL="171450" indent="-171450">
              <a:buFontTx/>
              <a:buChar char="-"/>
            </a:pPr>
            <a:r>
              <a:rPr lang="ru-RU" sz="1600" dirty="0" smtClean="0"/>
              <a:t>Ширина </a:t>
            </a:r>
            <a:r>
              <a:rPr lang="ru-RU" sz="1600" dirty="0"/>
              <a:t>навивки: 1,6 м (однослойная; </a:t>
            </a:r>
            <a:endParaRPr lang="ru-RU" sz="1600" dirty="0" smtClean="0"/>
          </a:p>
          <a:p>
            <a:r>
              <a:rPr lang="ru-RU" sz="1600" dirty="0" smtClean="0"/>
              <a:t>первоначальное исполнение </a:t>
            </a:r>
            <a:r>
              <a:rPr lang="ru-RU" sz="1600" dirty="0"/>
              <a:t>для СКС1: 5 слоев)</a:t>
            </a:r>
          </a:p>
          <a:p>
            <a:pPr marL="171450" indent="-171450">
              <a:buFontTx/>
              <a:buChar char="-"/>
            </a:pPr>
            <a:r>
              <a:rPr lang="ru-RU" sz="1600" dirty="0" smtClean="0"/>
              <a:t>Грузоподъемность</a:t>
            </a:r>
            <a:r>
              <a:rPr lang="ru-RU" sz="1600" dirty="0"/>
              <a:t>: 8,25 т (первоначальное </a:t>
            </a:r>
            <a:endParaRPr lang="ru-RU" sz="1600" dirty="0" smtClean="0"/>
          </a:p>
          <a:p>
            <a:r>
              <a:rPr lang="ru-RU" sz="1600" dirty="0" smtClean="0"/>
              <a:t>исполнение для </a:t>
            </a:r>
            <a:r>
              <a:rPr lang="ru-RU" sz="1600" dirty="0"/>
              <a:t>СКС1: 11,6 т)</a:t>
            </a:r>
          </a:p>
          <a:p>
            <a:r>
              <a:rPr lang="ru-RU" sz="1600" dirty="0"/>
              <a:t>- Макс. высота подъема СКРУ-2: 450 м</a:t>
            </a:r>
          </a:p>
          <a:p>
            <a:r>
              <a:rPr lang="ru-RU" sz="1600" dirty="0"/>
              <a:t>- Диаметр каната: 32 мм</a:t>
            </a:r>
          </a:p>
          <a:p>
            <a:r>
              <a:rPr lang="ru-RU" sz="1600" dirty="0"/>
              <a:t>- Макс. скорость подъема: 12 м/с</a:t>
            </a:r>
          </a:p>
          <a:p>
            <a:r>
              <a:rPr lang="ru-RU" sz="1600" dirty="0" smtClean="0"/>
              <a:t>- Мощность</a:t>
            </a:r>
            <a:r>
              <a:rPr lang="ru-RU" sz="1600" dirty="0"/>
              <a:t>: 2 х 1900 кВт</a:t>
            </a:r>
          </a:p>
          <a:p>
            <a:endParaRPr lang="ru-RU" dirty="0" smtClean="0"/>
          </a:p>
          <a:p>
            <a:r>
              <a:rPr lang="ru-RU" dirty="0" smtClean="0"/>
              <a:t>Пробная </a:t>
            </a:r>
            <a:r>
              <a:rPr lang="ru-RU" dirty="0"/>
              <a:t>сборка ПМ в городе </a:t>
            </a:r>
            <a:r>
              <a:rPr lang="ru-RU" dirty="0" err="1"/>
              <a:t>Мюльхайм</a:t>
            </a:r>
            <a:r>
              <a:rPr lang="ru-RU" dirty="0"/>
              <a:t> начинается в середине июня и продлится до конца сентября 2016.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970" y="0"/>
            <a:ext cx="467544" cy="1196752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Изображение 1" descr="image0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257449"/>
            <a:ext cx="3784534" cy="2539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10310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0" y="5949280"/>
            <a:ext cx="9144000" cy="90872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0" y="1196752"/>
            <a:ext cx="91440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467544" y="0"/>
            <a:ext cx="0" cy="1196752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39552" y="116632"/>
            <a:ext cx="74888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HURTMOLD_" pitchFamily="50" charset="0"/>
                <a:ea typeface="ＭＳ 明朝"/>
                <a:cs typeface="Courier New" pitchFamily="49" charset="0"/>
              </a:rPr>
              <a:t>S</a:t>
            </a:r>
            <a:r>
              <a:rPr lang="en-US" b="1" dirty="0" smtClean="0">
                <a:solidFill>
                  <a:srgbClr val="404040"/>
                </a:solidFill>
                <a:latin typeface="HURTMOLD_" pitchFamily="50" charset="0"/>
                <a:ea typeface="ＭＳ 明朝"/>
                <a:cs typeface="Courier New" pitchFamily="49" charset="0"/>
              </a:rPr>
              <a:t>CHACHT</a:t>
            </a:r>
            <a:r>
              <a:rPr lang="ru-RU" sz="1050" b="1" dirty="0" smtClean="0">
                <a:latin typeface="Courier New" pitchFamily="49" charset="0"/>
                <a:ea typeface="ＭＳ 明朝"/>
                <a:cs typeface="Courier New" pitchFamily="49" charset="0"/>
              </a:rPr>
              <a:t/>
            </a:r>
            <a:br>
              <a:rPr lang="ru-RU" sz="1050" b="1" dirty="0" smtClean="0">
                <a:latin typeface="Courier New" pitchFamily="49" charset="0"/>
                <a:ea typeface="ＭＳ 明朝"/>
                <a:cs typeface="Courier New" pitchFamily="49" charset="0"/>
              </a:rPr>
            </a:br>
            <a:r>
              <a:rPr lang="en-US" sz="2000" b="1" dirty="0" smtClean="0">
                <a:solidFill>
                  <a:srgbClr val="0000FF"/>
                </a:solidFill>
                <a:latin typeface="HURTMOLD_" pitchFamily="50" charset="0"/>
                <a:ea typeface="ＭＳ 明朝"/>
                <a:cs typeface="Courier New" pitchFamily="49" charset="0"/>
              </a:rPr>
              <a:t>F</a:t>
            </a:r>
            <a:r>
              <a:rPr lang="en-US" b="1" dirty="0" smtClean="0">
                <a:solidFill>
                  <a:srgbClr val="404040"/>
                </a:solidFill>
                <a:latin typeface="HURTMOLD_" pitchFamily="50" charset="0"/>
                <a:ea typeface="ＭＳ 明朝"/>
                <a:cs typeface="Courier New" pitchFamily="49" charset="0"/>
              </a:rPr>
              <a:t>ÖRDERTECHNIK</a:t>
            </a:r>
            <a:r>
              <a:rPr lang="ru-RU" sz="1050" b="1" dirty="0" smtClean="0">
                <a:latin typeface="Courier New" pitchFamily="49" charset="0"/>
                <a:ea typeface="ＭＳ 明朝"/>
                <a:cs typeface="Courier New" pitchFamily="49" charset="0"/>
              </a:rPr>
              <a:t/>
            </a:r>
            <a:br>
              <a:rPr lang="ru-RU" sz="1050" b="1" dirty="0" smtClean="0">
                <a:latin typeface="Courier New" pitchFamily="49" charset="0"/>
                <a:ea typeface="ＭＳ 明朝"/>
                <a:cs typeface="Courier New" pitchFamily="49" charset="0"/>
              </a:rPr>
            </a:br>
            <a:r>
              <a:rPr lang="en-US" sz="2000" b="1" dirty="0" smtClean="0">
                <a:solidFill>
                  <a:srgbClr val="0000FF"/>
                </a:solidFill>
                <a:latin typeface="HURTMOLD_" pitchFamily="50" charset="0"/>
                <a:ea typeface="ＭＳ 明朝"/>
                <a:cs typeface="Courier New" pitchFamily="49" charset="0"/>
              </a:rPr>
              <a:t>S</a:t>
            </a:r>
            <a:r>
              <a:rPr lang="en-US" b="1" dirty="0" smtClean="0">
                <a:solidFill>
                  <a:srgbClr val="404040"/>
                </a:solidFill>
                <a:latin typeface="HURTMOLD_" pitchFamily="50" charset="0"/>
                <a:ea typeface="ＭＳ 明朝"/>
                <a:cs typeface="Courier New" pitchFamily="49" charset="0"/>
              </a:rPr>
              <a:t>ERVICE</a:t>
            </a:r>
            <a:endParaRPr lang="ru-RU" b="1" dirty="0">
              <a:latin typeface="Courier New" pitchFamily="49" charset="0"/>
              <a:cs typeface="Courier New" pitchFamily="49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5949280"/>
            <a:ext cx="914400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51520" y="6067653"/>
            <a:ext cx="2659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  <a:tabLst>
                <a:tab pos="2969895" algn="ctr"/>
                <a:tab pos="5940425" algn="r"/>
                <a:tab pos="-180340" algn="l"/>
                <a:tab pos="2969895" algn="ctr"/>
                <a:tab pos="5940425" algn="r"/>
              </a:tabLst>
            </a:pP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Schacht Fördertechnik Service AG</a:t>
            </a:r>
            <a:endParaRPr lang="ru-RU" sz="1200" dirty="0" smtClean="0">
              <a:latin typeface="Courier New" pitchFamily="49" charset="0"/>
              <a:ea typeface="ＭＳ 明朝"/>
              <a:cs typeface="Courier New" pitchFamily="49" charset="0"/>
            </a:endParaRPr>
          </a:p>
          <a:p>
            <a:pPr>
              <a:spcAft>
                <a:spcPts val="0"/>
              </a:spcAft>
              <a:tabLst>
                <a:tab pos="2969895" algn="ctr"/>
                <a:tab pos="5940425" algn="r"/>
                <a:tab pos="-180340" algn="l"/>
                <a:tab pos="2969895" algn="ctr"/>
                <a:tab pos="5940425" algn="r"/>
              </a:tabLst>
            </a:pP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Gewerbestrasse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 5</a:t>
            </a:r>
            <a:endParaRPr lang="ru-RU" sz="1200" dirty="0" smtClean="0">
              <a:latin typeface="Courier New" pitchFamily="49" charset="0"/>
              <a:ea typeface="ＭＳ 明朝"/>
              <a:cs typeface="Courier New" pitchFamily="49" charset="0"/>
            </a:endParaRPr>
          </a:p>
          <a:p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6330 Cham,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Swtizerland</a:t>
            </a:r>
            <a:endParaRPr lang="ru-RU" sz="12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04248" y="6067653"/>
            <a:ext cx="21527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  <a:tabLst>
                <a:tab pos="2969895" algn="ctr"/>
                <a:tab pos="5940425" algn="r"/>
                <a:tab pos="270510" algn="l"/>
                <a:tab pos="2969895" algn="ctr"/>
                <a:tab pos="5940425" algn="r"/>
              </a:tabLst>
            </a:pP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Representation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office</a:t>
            </a:r>
            <a:endParaRPr lang="ru-RU" sz="1200" dirty="0" smtClean="0">
              <a:latin typeface="Courier New" pitchFamily="49" charset="0"/>
              <a:ea typeface="ＭＳ 明朝"/>
              <a:cs typeface="Courier New" pitchFamily="49" charset="0"/>
            </a:endParaRPr>
          </a:p>
          <a:p>
            <a:pPr>
              <a:spcAft>
                <a:spcPts val="0"/>
              </a:spcAft>
              <a:tabLst>
                <a:tab pos="2969895" algn="ctr"/>
                <a:tab pos="5940425" algn="r"/>
                <a:tab pos="270510" algn="l"/>
                <a:tab pos="2969895" algn="ctr"/>
                <a:tab pos="5940425" algn="r"/>
              </a:tabLst>
            </a:pP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3rd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Yamskogo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Polya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st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., 28</a:t>
            </a:r>
            <a:endParaRPr lang="ru-RU" sz="1200" dirty="0" smtClean="0">
              <a:latin typeface="Courier New" pitchFamily="49" charset="0"/>
              <a:ea typeface="ＭＳ 明朝"/>
              <a:cs typeface="Courier New" pitchFamily="49" charset="0"/>
            </a:endParaRPr>
          </a:p>
          <a:p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125040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Moscow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,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Russia</a:t>
            </a:r>
            <a:endParaRPr lang="ru-RU" sz="12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40352" y="332656"/>
            <a:ext cx="3119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  <a:tabLst>
                <a:tab pos="2969895" algn="ctr"/>
                <a:tab pos="5940425" algn="r"/>
              </a:tabLst>
            </a:pP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info@s-f-s.ch                            </a:t>
            </a:r>
            <a:endParaRPr lang="ru-RU" sz="1200" dirty="0" smtClean="0">
              <a:latin typeface="Courier New" pitchFamily="49" charset="0"/>
              <a:ea typeface="ＭＳ 明朝"/>
              <a:cs typeface="Courier New" pitchFamily="49" charset="0"/>
            </a:endParaRPr>
          </a:p>
          <a:p>
            <a:pPr>
              <a:spcAft>
                <a:spcPts val="0"/>
              </a:spcAft>
              <a:tabLst>
                <a:tab pos="2969895" algn="ctr"/>
                <a:tab pos="5940425" algn="r"/>
                <a:tab pos="2969895" algn="ctr"/>
                <a:tab pos="5407660" algn="l"/>
              </a:tabLst>
            </a:pPr>
            <a:r>
              <a:rPr lang="en-US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www.s-f-s.ch</a:t>
            </a:r>
            <a:endParaRPr lang="ru-RU" sz="12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07904" y="404664"/>
            <a:ext cx="218477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200" b="1" u="sng" dirty="0" smtClean="0">
                <a:ea typeface="MS PGothic" pitchFamily="34" charset="-128"/>
              </a:rPr>
              <a:t>Текущие заказы</a:t>
            </a:r>
            <a:endParaRPr lang="ru-RU" sz="2200" b="1" u="sng" dirty="0">
              <a:ea typeface="MS PGothic" pitchFamily="34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7544" y="1484784"/>
            <a:ext cx="7776864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b="1" dirty="0" smtClean="0"/>
              <a:t> Одноканатная </a:t>
            </a:r>
            <a:r>
              <a:rPr lang="ru-RU" b="1" dirty="0"/>
              <a:t>подъемная машина со шкивом </a:t>
            </a:r>
            <a:r>
              <a:rPr lang="ru-RU" b="1" dirty="0" smtClean="0"/>
              <a:t>трения. Заказчик </a:t>
            </a:r>
            <a:r>
              <a:rPr lang="ru-RU" b="1" dirty="0"/>
              <a:t>«</a:t>
            </a:r>
            <a:r>
              <a:rPr lang="en-US" b="1" dirty="0"/>
              <a:t>Kali</a:t>
            </a:r>
            <a:r>
              <a:rPr lang="ru-RU" b="1" dirty="0"/>
              <a:t> + </a:t>
            </a:r>
            <a:r>
              <a:rPr lang="en-US" b="1" dirty="0" err="1"/>
              <a:t>Salz</a:t>
            </a:r>
            <a:r>
              <a:rPr lang="ru-RU" b="1" dirty="0"/>
              <a:t>» (модернизация подъемной установки</a:t>
            </a:r>
            <a:r>
              <a:rPr lang="ru-RU" b="1" dirty="0" smtClean="0"/>
              <a:t>)</a:t>
            </a:r>
          </a:p>
          <a:p>
            <a:endParaRPr lang="ru-RU" dirty="0"/>
          </a:p>
          <a:p>
            <a:pPr marL="285750" indent="-285750">
              <a:buFontTx/>
              <a:buChar char="-"/>
            </a:pPr>
            <a:r>
              <a:rPr lang="ru-RU" sz="1600" dirty="0" smtClean="0"/>
              <a:t>Объем </a:t>
            </a:r>
            <a:r>
              <a:rPr lang="ru-RU" sz="1600" dirty="0"/>
              <a:t>поставки: Одноканатный </a:t>
            </a:r>
            <a:endParaRPr lang="ru-RU" sz="1600" dirty="0" smtClean="0"/>
          </a:p>
          <a:p>
            <a:r>
              <a:rPr lang="ru-RU" sz="1600" dirty="0" smtClean="0"/>
              <a:t>канатоведущий </a:t>
            </a:r>
            <a:r>
              <a:rPr lang="ru-RU" sz="1600" dirty="0"/>
              <a:t>шкив, тормозная система, </a:t>
            </a:r>
            <a:endParaRPr lang="ru-RU" sz="1600" dirty="0" smtClean="0"/>
          </a:p>
          <a:p>
            <a:r>
              <a:rPr lang="ru-RU" sz="1600" dirty="0" smtClean="0"/>
              <a:t>гидростанция </a:t>
            </a:r>
            <a:r>
              <a:rPr lang="ru-RU" sz="1600" dirty="0"/>
              <a:t>для подшипников</a:t>
            </a:r>
          </a:p>
          <a:p>
            <a:r>
              <a:rPr lang="ru-RU" sz="1600" dirty="0"/>
              <a:t>- Тип ПМ: Одноканатная ПМ со шкивом трения</a:t>
            </a:r>
          </a:p>
          <a:p>
            <a:r>
              <a:rPr lang="ru-RU" sz="1600" dirty="0"/>
              <a:t>- Диаметр канатоведущего шкива: 6,5 м</a:t>
            </a:r>
          </a:p>
          <a:p>
            <a:r>
              <a:rPr lang="ru-RU" sz="1600" dirty="0"/>
              <a:t>- Макс. высота подъема: 760 м</a:t>
            </a:r>
          </a:p>
          <a:p>
            <a:r>
              <a:rPr lang="ru-RU" sz="1600" dirty="0"/>
              <a:t>- Грузоподъемность: 12,5 т</a:t>
            </a:r>
          </a:p>
          <a:p>
            <a:r>
              <a:rPr lang="ru-RU" sz="1600" dirty="0"/>
              <a:t>- Диаметр головного каната: 62 мм</a:t>
            </a:r>
          </a:p>
          <a:p>
            <a:r>
              <a:rPr lang="ru-RU" sz="1600" dirty="0"/>
              <a:t>- Макс. скорость подъема: 12 м/с</a:t>
            </a:r>
          </a:p>
          <a:p>
            <a:r>
              <a:rPr lang="ru-RU" sz="1600" dirty="0"/>
              <a:t>- Мощность: 1700 кВт</a:t>
            </a:r>
          </a:p>
          <a:p>
            <a:endParaRPr lang="ru-RU" dirty="0" smtClean="0"/>
          </a:p>
          <a:p>
            <a:r>
              <a:rPr lang="ru-RU" dirty="0" smtClean="0"/>
              <a:t>Монтаж </a:t>
            </a:r>
            <a:r>
              <a:rPr lang="ru-RU" dirty="0"/>
              <a:t>ПМ на площадке рудника в городе </a:t>
            </a:r>
            <a:r>
              <a:rPr lang="ru-RU" dirty="0" err="1"/>
              <a:t>Унтербейцбах</a:t>
            </a:r>
            <a:r>
              <a:rPr lang="ru-RU" dirty="0"/>
              <a:t> </a:t>
            </a:r>
            <a:r>
              <a:rPr lang="ru-RU" dirty="0" smtClean="0"/>
              <a:t>(Германия) будет производится с середины </a:t>
            </a:r>
            <a:r>
              <a:rPr lang="ru-RU" dirty="0"/>
              <a:t>июля </a:t>
            </a:r>
            <a:r>
              <a:rPr lang="ru-RU" dirty="0" smtClean="0"/>
              <a:t>до середины </a:t>
            </a:r>
            <a:r>
              <a:rPr lang="ru-RU" dirty="0"/>
              <a:t>августа </a:t>
            </a:r>
            <a:r>
              <a:rPr lang="ru-RU" dirty="0" smtClean="0"/>
              <a:t>2016.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970" y="0"/>
            <a:ext cx="467544" cy="1196752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Изображение 1" descr="image0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225320"/>
            <a:ext cx="3904682" cy="2499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7169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5949280"/>
            <a:ext cx="9144000" cy="90872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0" y="1196752"/>
            <a:ext cx="91440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467544" y="0"/>
            <a:ext cx="0" cy="1196752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39552" y="116632"/>
            <a:ext cx="74888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HURTMOLD_" pitchFamily="50" charset="0"/>
                <a:ea typeface="ＭＳ 明朝"/>
                <a:cs typeface="Courier New" pitchFamily="49" charset="0"/>
              </a:rPr>
              <a:t>S</a:t>
            </a:r>
            <a:r>
              <a:rPr lang="en-US" b="1" dirty="0" smtClean="0">
                <a:solidFill>
                  <a:srgbClr val="404040"/>
                </a:solidFill>
                <a:latin typeface="HURTMOLD_" pitchFamily="50" charset="0"/>
                <a:ea typeface="ＭＳ 明朝"/>
                <a:cs typeface="Courier New" pitchFamily="49" charset="0"/>
              </a:rPr>
              <a:t>CHACHT</a:t>
            </a:r>
            <a:r>
              <a:rPr lang="ru-RU" sz="1050" b="1" dirty="0" smtClean="0">
                <a:latin typeface="Courier New" pitchFamily="49" charset="0"/>
                <a:ea typeface="ＭＳ 明朝"/>
                <a:cs typeface="Courier New" pitchFamily="49" charset="0"/>
              </a:rPr>
              <a:t/>
            </a:r>
            <a:br>
              <a:rPr lang="ru-RU" sz="1050" b="1" dirty="0" smtClean="0">
                <a:latin typeface="Courier New" pitchFamily="49" charset="0"/>
                <a:ea typeface="ＭＳ 明朝"/>
                <a:cs typeface="Courier New" pitchFamily="49" charset="0"/>
              </a:rPr>
            </a:br>
            <a:r>
              <a:rPr lang="en-US" sz="2000" b="1" dirty="0" smtClean="0">
                <a:solidFill>
                  <a:srgbClr val="0000FF"/>
                </a:solidFill>
                <a:latin typeface="HURTMOLD_" pitchFamily="50" charset="0"/>
                <a:ea typeface="ＭＳ 明朝"/>
                <a:cs typeface="Courier New" pitchFamily="49" charset="0"/>
              </a:rPr>
              <a:t>F</a:t>
            </a:r>
            <a:r>
              <a:rPr lang="en-US" b="1" dirty="0" smtClean="0">
                <a:solidFill>
                  <a:srgbClr val="404040"/>
                </a:solidFill>
                <a:latin typeface="HURTMOLD_" pitchFamily="50" charset="0"/>
                <a:ea typeface="ＭＳ 明朝"/>
                <a:cs typeface="Courier New" pitchFamily="49" charset="0"/>
              </a:rPr>
              <a:t>ÖRDERTECHNIK</a:t>
            </a:r>
            <a:r>
              <a:rPr lang="ru-RU" sz="1050" b="1" dirty="0" smtClean="0">
                <a:latin typeface="Courier New" pitchFamily="49" charset="0"/>
                <a:ea typeface="ＭＳ 明朝"/>
                <a:cs typeface="Courier New" pitchFamily="49" charset="0"/>
              </a:rPr>
              <a:t/>
            </a:r>
            <a:br>
              <a:rPr lang="ru-RU" sz="1050" b="1" dirty="0" smtClean="0">
                <a:latin typeface="Courier New" pitchFamily="49" charset="0"/>
                <a:ea typeface="ＭＳ 明朝"/>
                <a:cs typeface="Courier New" pitchFamily="49" charset="0"/>
              </a:rPr>
            </a:br>
            <a:r>
              <a:rPr lang="en-US" sz="2000" b="1" dirty="0" smtClean="0">
                <a:solidFill>
                  <a:srgbClr val="0000FF"/>
                </a:solidFill>
                <a:latin typeface="HURTMOLD_" pitchFamily="50" charset="0"/>
                <a:ea typeface="ＭＳ 明朝"/>
                <a:cs typeface="Courier New" pitchFamily="49" charset="0"/>
              </a:rPr>
              <a:t>S</a:t>
            </a:r>
            <a:r>
              <a:rPr lang="en-US" b="1" dirty="0" smtClean="0">
                <a:solidFill>
                  <a:srgbClr val="404040"/>
                </a:solidFill>
                <a:latin typeface="HURTMOLD_" pitchFamily="50" charset="0"/>
                <a:ea typeface="ＭＳ 明朝"/>
                <a:cs typeface="Courier New" pitchFamily="49" charset="0"/>
              </a:rPr>
              <a:t>ERVICE</a:t>
            </a:r>
            <a:endParaRPr lang="ru-RU" b="1" dirty="0">
              <a:latin typeface="Courier New" pitchFamily="49" charset="0"/>
              <a:cs typeface="Courier New" pitchFamily="49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5949280"/>
            <a:ext cx="914400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51520" y="6067653"/>
            <a:ext cx="2659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  <a:tabLst>
                <a:tab pos="2969895" algn="ctr"/>
                <a:tab pos="5940425" algn="r"/>
                <a:tab pos="-180340" algn="l"/>
                <a:tab pos="2969895" algn="ctr"/>
                <a:tab pos="5940425" algn="r"/>
              </a:tabLst>
            </a:pP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Schacht Fördertechnik Service AG</a:t>
            </a:r>
            <a:endParaRPr lang="ru-RU" sz="1200" dirty="0" smtClean="0">
              <a:latin typeface="Courier New" pitchFamily="49" charset="0"/>
              <a:ea typeface="ＭＳ 明朝"/>
              <a:cs typeface="Courier New" pitchFamily="49" charset="0"/>
            </a:endParaRPr>
          </a:p>
          <a:p>
            <a:pPr>
              <a:spcAft>
                <a:spcPts val="0"/>
              </a:spcAft>
              <a:tabLst>
                <a:tab pos="2969895" algn="ctr"/>
                <a:tab pos="5940425" algn="r"/>
                <a:tab pos="-180340" algn="l"/>
                <a:tab pos="2969895" algn="ctr"/>
                <a:tab pos="5940425" algn="r"/>
              </a:tabLst>
            </a:pP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Gewerbestrasse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 5</a:t>
            </a:r>
            <a:endParaRPr lang="ru-RU" sz="1200" dirty="0" smtClean="0">
              <a:latin typeface="Courier New" pitchFamily="49" charset="0"/>
              <a:ea typeface="ＭＳ 明朝"/>
              <a:cs typeface="Courier New" pitchFamily="49" charset="0"/>
            </a:endParaRPr>
          </a:p>
          <a:p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6330 Cham,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Swtizerland</a:t>
            </a:r>
            <a:endParaRPr lang="ru-RU" sz="12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04248" y="6067653"/>
            <a:ext cx="21527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  <a:tabLst>
                <a:tab pos="2969895" algn="ctr"/>
                <a:tab pos="5940425" algn="r"/>
                <a:tab pos="270510" algn="l"/>
                <a:tab pos="2969895" algn="ctr"/>
                <a:tab pos="5940425" algn="r"/>
              </a:tabLst>
            </a:pP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Representation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office</a:t>
            </a:r>
            <a:endParaRPr lang="ru-RU" sz="1200" dirty="0" smtClean="0">
              <a:latin typeface="Courier New" pitchFamily="49" charset="0"/>
              <a:ea typeface="ＭＳ 明朝"/>
              <a:cs typeface="Courier New" pitchFamily="49" charset="0"/>
            </a:endParaRPr>
          </a:p>
          <a:p>
            <a:pPr>
              <a:spcAft>
                <a:spcPts val="0"/>
              </a:spcAft>
              <a:tabLst>
                <a:tab pos="2969895" algn="ctr"/>
                <a:tab pos="5940425" algn="r"/>
                <a:tab pos="270510" algn="l"/>
                <a:tab pos="2969895" algn="ctr"/>
                <a:tab pos="5940425" algn="r"/>
              </a:tabLst>
            </a:pP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3rd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Yamskogo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Polya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st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., 28</a:t>
            </a:r>
            <a:endParaRPr lang="ru-RU" sz="1200" dirty="0" smtClean="0">
              <a:latin typeface="Courier New" pitchFamily="49" charset="0"/>
              <a:ea typeface="ＭＳ 明朝"/>
              <a:cs typeface="Courier New" pitchFamily="49" charset="0"/>
            </a:endParaRPr>
          </a:p>
          <a:p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125040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Moscow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,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Russia</a:t>
            </a:r>
            <a:endParaRPr lang="ru-RU" sz="12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40352" y="332656"/>
            <a:ext cx="3119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  <a:tabLst>
                <a:tab pos="2969895" algn="ctr"/>
                <a:tab pos="5940425" algn="r"/>
              </a:tabLst>
            </a:pP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info@s-f-s.ch                            </a:t>
            </a:r>
            <a:endParaRPr lang="ru-RU" sz="1200" dirty="0" smtClean="0">
              <a:latin typeface="Courier New" pitchFamily="49" charset="0"/>
              <a:ea typeface="ＭＳ 明朝"/>
              <a:cs typeface="Courier New" pitchFamily="49" charset="0"/>
            </a:endParaRPr>
          </a:p>
          <a:p>
            <a:pPr>
              <a:spcAft>
                <a:spcPts val="0"/>
              </a:spcAft>
              <a:tabLst>
                <a:tab pos="2969895" algn="ctr"/>
                <a:tab pos="5940425" algn="r"/>
                <a:tab pos="2969895" algn="ctr"/>
                <a:tab pos="5407660" algn="l"/>
              </a:tabLst>
            </a:pPr>
            <a:r>
              <a:rPr lang="en-US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www.s-f-s.ch</a:t>
            </a:r>
            <a:endParaRPr lang="ru-RU" sz="12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79860" y="404664"/>
            <a:ext cx="134858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200" b="1" u="sng" dirty="0">
                <a:ea typeface="MS PGothic" pitchFamily="34" charset="-128"/>
              </a:rPr>
              <a:t>К</a:t>
            </a:r>
            <a:r>
              <a:rPr lang="ru-RU" sz="2200" b="1" u="sng" dirty="0" smtClean="0">
                <a:ea typeface="MS PGothic" pitchFamily="34" charset="-128"/>
              </a:rPr>
              <a:t>онтакты</a:t>
            </a:r>
            <a:endParaRPr lang="ru-RU" sz="2200" b="1" u="sng" dirty="0">
              <a:ea typeface="MS PGothic" pitchFamily="34" charset="-128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024" y="2996952"/>
            <a:ext cx="4124351" cy="22897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1772816"/>
            <a:ext cx="4104456" cy="22738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970" y="0"/>
            <a:ext cx="467544" cy="1196752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0" y="5949280"/>
            <a:ext cx="9144000" cy="90872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0" y="1196752"/>
            <a:ext cx="91440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467544" y="0"/>
            <a:ext cx="0" cy="1196752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39552" y="116632"/>
            <a:ext cx="74888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HURTMOLD_" pitchFamily="50" charset="0"/>
                <a:ea typeface="ＭＳ 明朝"/>
                <a:cs typeface="Courier New" pitchFamily="49" charset="0"/>
              </a:rPr>
              <a:t>S</a:t>
            </a:r>
            <a:r>
              <a:rPr lang="en-US" b="1" dirty="0" smtClean="0">
                <a:solidFill>
                  <a:srgbClr val="404040"/>
                </a:solidFill>
                <a:latin typeface="HURTMOLD_" pitchFamily="50" charset="0"/>
                <a:ea typeface="ＭＳ 明朝"/>
                <a:cs typeface="Courier New" pitchFamily="49" charset="0"/>
              </a:rPr>
              <a:t>CHACHT</a:t>
            </a:r>
            <a:r>
              <a:rPr lang="ru-RU" sz="1050" b="1" dirty="0" smtClean="0">
                <a:latin typeface="Courier New" pitchFamily="49" charset="0"/>
                <a:ea typeface="ＭＳ 明朝"/>
                <a:cs typeface="Courier New" pitchFamily="49" charset="0"/>
              </a:rPr>
              <a:t/>
            </a:r>
            <a:br>
              <a:rPr lang="ru-RU" sz="1050" b="1" dirty="0" smtClean="0">
                <a:latin typeface="Courier New" pitchFamily="49" charset="0"/>
                <a:ea typeface="ＭＳ 明朝"/>
                <a:cs typeface="Courier New" pitchFamily="49" charset="0"/>
              </a:rPr>
            </a:br>
            <a:r>
              <a:rPr lang="en-US" sz="2000" b="1" dirty="0" smtClean="0">
                <a:solidFill>
                  <a:srgbClr val="0000FF"/>
                </a:solidFill>
                <a:latin typeface="HURTMOLD_" pitchFamily="50" charset="0"/>
                <a:ea typeface="ＭＳ 明朝"/>
                <a:cs typeface="Courier New" pitchFamily="49" charset="0"/>
              </a:rPr>
              <a:t>F</a:t>
            </a:r>
            <a:r>
              <a:rPr lang="en-US" b="1" dirty="0" smtClean="0">
                <a:solidFill>
                  <a:srgbClr val="404040"/>
                </a:solidFill>
                <a:latin typeface="HURTMOLD_" pitchFamily="50" charset="0"/>
                <a:ea typeface="ＭＳ 明朝"/>
                <a:cs typeface="Courier New" pitchFamily="49" charset="0"/>
              </a:rPr>
              <a:t>ÖRDERTECHNIK</a:t>
            </a:r>
            <a:r>
              <a:rPr lang="ru-RU" sz="1050" b="1" dirty="0" smtClean="0">
                <a:latin typeface="Courier New" pitchFamily="49" charset="0"/>
                <a:ea typeface="ＭＳ 明朝"/>
                <a:cs typeface="Courier New" pitchFamily="49" charset="0"/>
              </a:rPr>
              <a:t/>
            </a:r>
            <a:br>
              <a:rPr lang="ru-RU" sz="1050" b="1" dirty="0" smtClean="0">
                <a:latin typeface="Courier New" pitchFamily="49" charset="0"/>
                <a:ea typeface="ＭＳ 明朝"/>
                <a:cs typeface="Courier New" pitchFamily="49" charset="0"/>
              </a:rPr>
            </a:br>
            <a:r>
              <a:rPr lang="en-US" sz="2000" b="1" dirty="0" smtClean="0">
                <a:solidFill>
                  <a:srgbClr val="0000FF"/>
                </a:solidFill>
                <a:latin typeface="HURTMOLD_" pitchFamily="50" charset="0"/>
                <a:ea typeface="ＭＳ 明朝"/>
                <a:cs typeface="Courier New" pitchFamily="49" charset="0"/>
              </a:rPr>
              <a:t>S</a:t>
            </a:r>
            <a:r>
              <a:rPr lang="en-US" b="1" dirty="0" smtClean="0">
                <a:solidFill>
                  <a:srgbClr val="404040"/>
                </a:solidFill>
                <a:latin typeface="HURTMOLD_" pitchFamily="50" charset="0"/>
                <a:ea typeface="ＭＳ 明朝"/>
                <a:cs typeface="Courier New" pitchFamily="49" charset="0"/>
              </a:rPr>
              <a:t>ERVICE</a:t>
            </a:r>
            <a:endParaRPr lang="ru-RU" b="1" dirty="0">
              <a:latin typeface="Courier New" pitchFamily="49" charset="0"/>
              <a:cs typeface="Courier New" pitchFamily="49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5949280"/>
            <a:ext cx="914400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51520" y="6067653"/>
            <a:ext cx="2659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  <a:tabLst>
                <a:tab pos="2969895" algn="ctr"/>
                <a:tab pos="5940425" algn="r"/>
                <a:tab pos="-180340" algn="l"/>
                <a:tab pos="2969895" algn="ctr"/>
                <a:tab pos="5940425" algn="r"/>
              </a:tabLst>
            </a:pP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Schacht Fördertechnik Service AG</a:t>
            </a:r>
            <a:endParaRPr lang="ru-RU" sz="1200" dirty="0" smtClean="0">
              <a:latin typeface="Courier New" pitchFamily="49" charset="0"/>
              <a:ea typeface="ＭＳ 明朝"/>
              <a:cs typeface="Courier New" pitchFamily="49" charset="0"/>
            </a:endParaRPr>
          </a:p>
          <a:p>
            <a:pPr>
              <a:spcAft>
                <a:spcPts val="0"/>
              </a:spcAft>
              <a:tabLst>
                <a:tab pos="2969895" algn="ctr"/>
                <a:tab pos="5940425" algn="r"/>
                <a:tab pos="-180340" algn="l"/>
                <a:tab pos="2969895" algn="ctr"/>
                <a:tab pos="5940425" algn="r"/>
              </a:tabLst>
            </a:pP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Gewerbestrasse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 5</a:t>
            </a:r>
            <a:endParaRPr lang="ru-RU" sz="1200" dirty="0" smtClean="0">
              <a:latin typeface="Courier New" pitchFamily="49" charset="0"/>
              <a:ea typeface="ＭＳ 明朝"/>
              <a:cs typeface="Courier New" pitchFamily="49" charset="0"/>
            </a:endParaRPr>
          </a:p>
          <a:p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6330 Cham,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Swtizerland</a:t>
            </a:r>
            <a:endParaRPr lang="ru-RU" sz="12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04248" y="6067653"/>
            <a:ext cx="21527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  <a:tabLst>
                <a:tab pos="2969895" algn="ctr"/>
                <a:tab pos="5940425" algn="r"/>
                <a:tab pos="270510" algn="l"/>
                <a:tab pos="2969895" algn="ctr"/>
                <a:tab pos="5940425" algn="r"/>
              </a:tabLst>
            </a:pP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Representation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office</a:t>
            </a:r>
            <a:endParaRPr lang="ru-RU" sz="1200" dirty="0" smtClean="0">
              <a:latin typeface="Courier New" pitchFamily="49" charset="0"/>
              <a:ea typeface="ＭＳ 明朝"/>
              <a:cs typeface="Courier New" pitchFamily="49" charset="0"/>
            </a:endParaRPr>
          </a:p>
          <a:p>
            <a:pPr>
              <a:spcAft>
                <a:spcPts val="0"/>
              </a:spcAft>
              <a:tabLst>
                <a:tab pos="2969895" algn="ctr"/>
                <a:tab pos="5940425" algn="r"/>
                <a:tab pos="270510" algn="l"/>
                <a:tab pos="2969895" algn="ctr"/>
                <a:tab pos="5940425" algn="r"/>
              </a:tabLst>
            </a:pP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3rd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Yamskogo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Polya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st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., 28</a:t>
            </a:r>
            <a:endParaRPr lang="ru-RU" sz="1200" dirty="0" smtClean="0">
              <a:latin typeface="Courier New" pitchFamily="49" charset="0"/>
              <a:ea typeface="ＭＳ 明朝"/>
              <a:cs typeface="Courier New" pitchFamily="49" charset="0"/>
            </a:endParaRPr>
          </a:p>
          <a:p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125040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Moscow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,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Russia</a:t>
            </a:r>
            <a:endParaRPr lang="ru-RU" sz="12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40352" y="332656"/>
            <a:ext cx="3119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  <a:tabLst>
                <a:tab pos="2969895" algn="ctr"/>
                <a:tab pos="5940425" algn="r"/>
              </a:tabLst>
            </a:pP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info@s-f-s.ch                            </a:t>
            </a:r>
            <a:endParaRPr lang="ru-RU" sz="1200" dirty="0" smtClean="0">
              <a:latin typeface="Courier New" pitchFamily="49" charset="0"/>
              <a:ea typeface="ＭＳ 明朝"/>
              <a:cs typeface="Courier New" pitchFamily="49" charset="0"/>
            </a:endParaRPr>
          </a:p>
          <a:p>
            <a:pPr>
              <a:spcAft>
                <a:spcPts val="0"/>
              </a:spcAft>
              <a:tabLst>
                <a:tab pos="2969895" algn="ctr"/>
                <a:tab pos="5940425" algn="r"/>
                <a:tab pos="2969895" algn="ctr"/>
                <a:tab pos="5407660" algn="l"/>
              </a:tabLst>
            </a:pPr>
            <a:r>
              <a:rPr lang="en-US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www.s-f-s.ch</a:t>
            </a:r>
            <a:endParaRPr lang="ru-RU" sz="12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91880" y="404664"/>
            <a:ext cx="341702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200" b="1" u="sng" dirty="0" smtClean="0">
                <a:ea typeface="MS PGothic" pitchFamily="34" charset="-128"/>
              </a:rPr>
              <a:t>Благодарим за внимание!</a:t>
            </a:r>
            <a:endParaRPr lang="ru-RU" sz="2200" b="1" u="sng" dirty="0">
              <a:ea typeface="MS PGothic" pitchFamily="34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7544" y="1628800"/>
            <a:ext cx="7632848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  </a:t>
            </a:r>
            <a:r>
              <a:rPr lang="ru-RU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Поднимайтесь с нами!</a:t>
            </a:r>
            <a:endParaRPr lang="ru-RU" sz="4800" b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pPr algn="ctr"/>
            <a:endParaRPr lang="ru-RU" sz="48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pPr algn="ctr"/>
            <a:r>
              <a:rPr lang="ru-RU" sz="4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 </a:t>
            </a:r>
            <a:r>
              <a:rPr lang="en-US" sz="48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Mit</a:t>
            </a:r>
            <a:r>
              <a:rPr lang="en-US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48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uns</a:t>
            </a:r>
            <a:r>
              <a:rPr lang="en-US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48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auffahren</a:t>
            </a:r>
            <a:r>
              <a:rPr lang="en-US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!</a:t>
            </a:r>
          </a:p>
          <a:p>
            <a:pPr algn="ctr"/>
            <a:endParaRPr lang="en-US" sz="48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pPr algn="ctr"/>
            <a:r>
              <a:rPr lang="ru-RU" sz="4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 </a:t>
            </a:r>
            <a:r>
              <a:rPr lang="en-US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Lift up with us!</a:t>
            </a:r>
            <a:endParaRPr lang="ru-RU" sz="48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endParaRPr lang="ru-RU" sz="2400" dirty="0">
              <a:solidFill>
                <a:srgbClr val="0000FF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970" y="0"/>
            <a:ext cx="467544" cy="1196752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972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0" y="5949280"/>
            <a:ext cx="9144000" cy="90872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5949280"/>
            <a:ext cx="914400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51520" y="6067653"/>
            <a:ext cx="2659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  <a:tabLst>
                <a:tab pos="2969895" algn="ctr"/>
                <a:tab pos="5940425" algn="r"/>
                <a:tab pos="-180340" algn="l"/>
                <a:tab pos="2969895" algn="ctr"/>
                <a:tab pos="5940425" algn="r"/>
              </a:tabLst>
            </a:pP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Schacht Fördertechnik Service AG</a:t>
            </a:r>
            <a:endParaRPr lang="ru-RU" sz="1200" dirty="0" smtClean="0">
              <a:latin typeface="Courier New" pitchFamily="49" charset="0"/>
              <a:ea typeface="ＭＳ 明朝"/>
              <a:cs typeface="Courier New" pitchFamily="49" charset="0"/>
            </a:endParaRPr>
          </a:p>
          <a:p>
            <a:pPr>
              <a:spcAft>
                <a:spcPts val="0"/>
              </a:spcAft>
              <a:tabLst>
                <a:tab pos="2969895" algn="ctr"/>
                <a:tab pos="5940425" algn="r"/>
                <a:tab pos="-180340" algn="l"/>
                <a:tab pos="2969895" algn="ctr"/>
                <a:tab pos="5940425" algn="r"/>
              </a:tabLst>
            </a:pP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Gewerbestrasse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 5</a:t>
            </a:r>
            <a:endParaRPr lang="ru-RU" sz="1200" dirty="0" smtClean="0">
              <a:latin typeface="Courier New" pitchFamily="49" charset="0"/>
              <a:ea typeface="ＭＳ 明朝"/>
              <a:cs typeface="Courier New" pitchFamily="49" charset="0"/>
            </a:endParaRPr>
          </a:p>
          <a:p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6330 Cham,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Swtizerland</a:t>
            </a:r>
            <a:endParaRPr lang="ru-RU" sz="12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04248" y="6067653"/>
            <a:ext cx="21527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  <a:tabLst>
                <a:tab pos="2969895" algn="ctr"/>
                <a:tab pos="5940425" algn="r"/>
                <a:tab pos="270510" algn="l"/>
                <a:tab pos="2969895" algn="ctr"/>
                <a:tab pos="5940425" algn="r"/>
              </a:tabLst>
            </a:pP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Representation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office</a:t>
            </a:r>
            <a:endParaRPr lang="ru-RU" sz="1200" dirty="0" smtClean="0">
              <a:latin typeface="Courier New" pitchFamily="49" charset="0"/>
              <a:ea typeface="ＭＳ 明朝"/>
              <a:cs typeface="Courier New" pitchFamily="49" charset="0"/>
            </a:endParaRPr>
          </a:p>
          <a:p>
            <a:pPr>
              <a:spcAft>
                <a:spcPts val="0"/>
              </a:spcAft>
              <a:tabLst>
                <a:tab pos="2969895" algn="ctr"/>
                <a:tab pos="5940425" algn="r"/>
                <a:tab pos="270510" algn="l"/>
                <a:tab pos="2969895" algn="ctr"/>
                <a:tab pos="5940425" algn="r"/>
              </a:tabLst>
            </a:pP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3rd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Yamskogo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Polya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st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., 28</a:t>
            </a:r>
            <a:endParaRPr lang="ru-RU" sz="1200" dirty="0" smtClean="0">
              <a:latin typeface="Courier New" pitchFamily="49" charset="0"/>
              <a:ea typeface="ＭＳ 明朝"/>
              <a:cs typeface="Courier New" pitchFamily="49" charset="0"/>
            </a:endParaRPr>
          </a:p>
          <a:p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125040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Moscow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,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Russia</a:t>
            </a:r>
            <a:endParaRPr lang="ru-RU" sz="1200" dirty="0"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15" name="Рисунок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764704"/>
            <a:ext cx="4392488" cy="4455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82786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Изображение 13" descr="ISE_09 01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268760"/>
            <a:ext cx="2871216" cy="2871216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0" y="1196752"/>
            <a:ext cx="91440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467544" y="0"/>
            <a:ext cx="0" cy="1196752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39552" y="116632"/>
            <a:ext cx="74888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HURTMOLD_" pitchFamily="50" charset="0"/>
                <a:ea typeface="ＭＳ 明朝"/>
                <a:cs typeface="Courier New" pitchFamily="49" charset="0"/>
              </a:rPr>
              <a:t>S</a:t>
            </a:r>
            <a:r>
              <a:rPr lang="en-US" b="1" dirty="0" smtClean="0">
                <a:solidFill>
                  <a:srgbClr val="404040"/>
                </a:solidFill>
                <a:latin typeface="HURTMOLD_" pitchFamily="50" charset="0"/>
                <a:ea typeface="ＭＳ 明朝"/>
                <a:cs typeface="Courier New" pitchFamily="49" charset="0"/>
              </a:rPr>
              <a:t>CHACHT</a:t>
            </a:r>
            <a:r>
              <a:rPr lang="ru-RU" sz="1050" b="1" dirty="0" smtClean="0">
                <a:latin typeface="Courier New" pitchFamily="49" charset="0"/>
                <a:ea typeface="ＭＳ 明朝"/>
                <a:cs typeface="Courier New" pitchFamily="49" charset="0"/>
              </a:rPr>
              <a:t/>
            </a:r>
            <a:br>
              <a:rPr lang="ru-RU" sz="1050" b="1" dirty="0" smtClean="0">
                <a:latin typeface="Courier New" pitchFamily="49" charset="0"/>
                <a:ea typeface="ＭＳ 明朝"/>
                <a:cs typeface="Courier New" pitchFamily="49" charset="0"/>
              </a:rPr>
            </a:br>
            <a:r>
              <a:rPr lang="en-US" sz="2000" b="1" dirty="0" smtClean="0">
                <a:solidFill>
                  <a:srgbClr val="0000FF"/>
                </a:solidFill>
                <a:latin typeface="HURTMOLD_" pitchFamily="50" charset="0"/>
                <a:ea typeface="ＭＳ 明朝"/>
                <a:cs typeface="Courier New" pitchFamily="49" charset="0"/>
              </a:rPr>
              <a:t>F</a:t>
            </a:r>
            <a:r>
              <a:rPr lang="en-US" b="1" dirty="0" smtClean="0">
                <a:solidFill>
                  <a:srgbClr val="404040"/>
                </a:solidFill>
                <a:latin typeface="HURTMOLD_" pitchFamily="50" charset="0"/>
                <a:ea typeface="ＭＳ 明朝"/>
                <a:cs typeface="Courier New" pitchFamily="49" charset="0"/>
              </a:rPr>
              <a:t>ÖRDERTECHNIK</a:t>
            </a:r>
            <a:r>
              <a:rPr lang="ru-RU" sz="1050" b="1" dirty="0" smtClean="0">
                <a:latin typeface="Courier New" pitchFamily="49" charset="0"/>
                <a:ea typeface="ＭＳ 明朝"/>
                <a:cs typeface="Courier New" pitchFamily="49" charset="0"/>
              </a:rPr>
              <a:t/>
            </a:r>
            <a:br>
              <a:rPr lang="ru-RU" sz="1050" b="1" dirty="0" smtClean="0">
                <a:latin typeface="Courier New" pitchFamily="49" charset="0"/>
                <a:ea typeface="ＭＳ 明朝"/>
                <a:cs typeface="Courier New" pitchFamily="49" charset="0"/>
              </a:rPr>
            </a:br>
            <a:r>
              <a:rPr lang="en-US" sz="2000" b="1" dirty="0" smtClean="0">
                <a:solidFill>
                  <a:srgbClr val="0000FF"/>
                </a:solidFill>
                <a:latin typeface="HURTMOLD_" pitchFamily="50" charset="0"/>
                <a:ea typeface="ＭＳ 明朝"/>
                <a:cs typeface="Courier New" pitchFamily="49" charset="0"/>
              </a:rPr>
              <a:t>S</a:t>
            </a:r>
            <a:r>
              <a:rPr lang="en-US" b="1" dirty="0" smtClean="0">
                <a:solidFill>
                  <a:srgbClr val="404040"/>
                </a:solidFill>
                <a:latin typeface="HURTMOLD_" pitchFamily="50" charset="0"/>
                <a:ea typeface="ＭＳ 明朝"/>
                <a:cs typeface="Courier New" pitchFamily="49" charset="0"/>
              </a:rPr>
              <a:t>ERVICE</a:t>
            </a:r>
            <a:endParaRPr lang="ru-RU" b="1" dirty="0">
              <a:latin typeface="Courier New" pitchFamily="49" charset="0"/>
              <a:cs typeface="Courier New" pitchFamily="49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5949280"/>
            <a:ext cx="914400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740352" y="332656"/>
            <a:ext cx="3119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  <a:tabLst>
                <a:tab pos="2969895" algn="ctr"/>
                <a:tab pos="5940425" algn="r"/>
              </a:tabLst>
            </a:pP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info@s-f-s.ch                            </a:t>
            </a:r>
            <a:endParaRPr lang="ru-RU" sz="1200" dirty="0" smtClean="0">
              <a:latin typeface="Courier New" pitchFamily="49" charset="0"/>
              <a:ea typeface="ＭＳ 明朝"/>
              <a:cs typeface="Courier New" pitchFamily="49" charset="0"/>
            </a:endParaRPr>
          </a:p>
          <a:p>
            <a:pPr>
              <a:spcAft>
                <a:spcPts val="0"/>
              </a:spcAft>
              <a:tabLst>
                <a:tab pos="2969895" algn="ctr"/>
                <a:tab pos="5940425" algn="r"/>
                <a:tab pos="2969895" algn="ctr"/>
                <a:tab pos="5407660" algn="l"/>
              </a:tabLst>
            </a:pPr>
            <a:r>
              <a:rPr lang="en-US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www.s-f-s.ch</a:t>
            </a:r>
            <a:endParaRPr lang="ru-RU" sz="1200" dirty="0"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13" name="Рисунок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3789040"/>
            <a:ext cx="2160240" cy="2033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1835696" y="404664"/>
            <a:ext cx="63001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u="sng" dirty="0" smtClean="0">
                <a:ea typeface="MS PGothic" pitchFamily="34" charset="-128"/>
                <a:cs typeface="Lucida Sans Unicode" pitchFamily="34" charset="0"/>
              </a:rPr>
              <a:t>Структура собственности</a:t>
            </a:r>
            <a:endParaRPr lang="ru-RU" sz="2200" b="1" u="sng" dirty="0">
              <a:ea typeface="MS PGothic" pitchFamily="34" charset="-128"/>
              <a:cs typeface="Lucida Sans Unicode" pitchFamily="34" charset="0"/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2411760" y="4581128"/>
            <a:ext cx="0" cy="144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2411760" y="2348880"/>
            <a:ext cx="0" cy="7200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7380312" y="3212976"/>
            <a:ext cx="0" cy="15121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2411760" y="4725144"/>
            <a:ext cx="115212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6228184" y="4725144"/>
            <a:ext cx="115212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467544" y="2348880"/>
            <a:ext cx="37444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 flipV="1">
            <a:off x="4211960" y="2204864"/>
            <a:ext cx="0" cy="144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 flipV="1">
            <a:off x="467544" y="2204864"/>
            <a:ext cx="0" cy="144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>
            <a:off x="6444208" y="3212976"/>
            <a:ext cx="187220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 flipV="1">
            <a:off x="8316416" y="3068960"/>
            <a:ext cx="0" cy="144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 flipV="1">
            <a:off x="6444208" y="3068960"/>
            <a:ext cx="0" cy="144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рямоугольник 24"/>
          <p:cNvSpPr/>
          <p:nvPr/>
        </p:nvSpPr>
        <p:spPr>
          <a:xfrm>
            <a:off x="0" y="0"/>
            <a:ext cx="467544" cy="1196752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5949280"/>
            <a:ext cx="9144000" cy="90872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467544" y="6093296"/>
            <a:ext cx="2659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  <a:tabLst>
                <a:tab pos="2969895" algn="ctr"/>
                <a:tab pos="5940425" algn="r"/>
                <a:tab pos="-180340" algn="l"/>
                <a:tab pos="2969895" algn="ctr"/>
                <a:tab pos="5940425" algn="r"/>
              </a:tabLst>
            </a:pP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Schacht Fördertechnik Service AG</a:t>
            </a:r>
            <a:endParaRPr lang="ru-RU" sz="1200" dirty="0" smtClean="0">
              <a:latin typeface="Courier New" pitchFamily="49" charset="0"/>
              <a:ea typeface="ＭＳ 明朝"/>
              <a:cs typeface="Courier New" pitchFamily="49" charset="0"/>
            </a:endParaRPr>
          </a:p>
          <a:p>
            <a:pPr>
              <a:spcAft>
                <a:spcPts val="0"/>
              </a:spcAft>
              <a:tabLst>
                <a:tab pos="2969895" algn="ctr"/>
                <a:tab pos="5940425" algn="r"/>
                <a:tab pos="-180340" algn="l"/>
                <a:tab pos="2969895" algn="ctr"/>
                <a:tab pos="5940425" algn="r"/>
              </a:tabLst>
            </a:pP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Gewerbestrasse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 5</a:t>
            </a:r>
            <a:endParaRPr lang="ru-RU" sz="1200" dirty="0" smtClean="0">
              <a:latin typeface="Courier New" pitchFamily="49" charset="0"/>
              <a:ea typeface="ＭＳ 明朝"/>
              <a:cs typeface="Courier New" pitchFamily="49" charset="0"/>
            </a:endParaRPr>
          </a:p>
          <a:p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6330 Cham,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Swtizerland</a:t>
            </a:r>
            <a:endParaRPr lang="ru-RU" sz="12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44208" y="6093296"/>
            <a:ext cx="21527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  <a:tabLst>
                <a:tab pos="2969895" algn="ctr"/>
                <a:tab pos="5940425" algn="r"/>
                <a:tab pos="270510" algn="l"/>
                <a:tab pos="2969895" algn="ctr"/>
                <a:tab pos="5940425" algn="r"/>
              </a:tabLst>
            </a:pP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Representation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office</a:t>
            </a:r>
            <a:endParaRPr lang="ru-RU" sz="1200" dirty="0" smtClean="0">
              <a:latin typeface="Courier New" pitchFamily="49" charset="0"/>
              <a:ea typeface="ＭＳ 明朝"/>
              <a:cs typeface="Courier New" pitchFamily="49" charset="0"/>
            </a:endParaRPr>
          </a:p>
          <a:p>
            <a:pPr>
              <a:spcAft>
                <a:spcPts val="0"/>
              </a:spcAft>
              <a:tabLst>
                <a:tab pos="2969895" algn="ctr"/>
                <a:tab pos="5940425" algn="r"/>
                <a:tab pos="270510" algn="l"/>
                <a:tab pos="2969895" algn="ctr"/>
                <a:tab pos="5940425" algn="r"/>
              </a:tabLst>
            </a:pP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3rd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Yamskogo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Polya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st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., 28</a:t>
            </a:r>
            <a:endParaRPr lang="ru-RU" sz="1200" dirty="0" smtClean="0">
              <a:latin typeface="Courier New" pitchFamily="49" charset="0"/>
              <a:ea typeface="ＭＳ 明朝"/>
              <a:cs typeface="Courier New" pitchFamily="49" charset="0"/>
            </a:endParaRPr>
          </a:p>
          <a:p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125040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Moscow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,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Russia</a:t>
            </a:r>
            <a:endParaRPr lang="ru-RU" sz="1200" dirty="0"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3" name="Изображение 2" descr="logo_thyssen_jan_2010_2c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84784"/>
            <a:ext cx="3600400" cy="828207"/>
          </a:xfrm>
          <a:prstGeom prst="rect">
            <a:avLst/>
          </a:prstGeom>
        </p:spPr>
      </p:pic>
      <p:pic>
        <p:nvPicPr>
          <p:cNvPr id="5" name="Изображение 4" descr="Olko_Logo_Neu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140968"/>
            <a:ext cx="2880320" cy="14386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0" y="5949280"/>
            <a:ext cx="9144000" cy="90872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0" y="1196752"/>
            <a:ext cx="91440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467544" y="0"/>
            <a:ext cx="0" cy="1196752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39552" y="116632"/>
            <a:ext cx="74888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HURTMOLD_" pitchFamily="50" charset="0"/>
                <a:ea typeface="ＭＳ 明朝"/>
                <a:cs typeface="Courier New" pitchFamily="49" charset="0"/>
              </a:rPr>
              <a:t>S</a:t>
            </a:r>
            <a:r>
              <a:rPr lang="en-US" b="1" dirty="0" smtClean="0">
                <a:solidFill>
                  <a:srgbClr val="404040"/>
                </a:solidFill>
                <a:latin typeface="HURTMOLD_" pitchFamily="50" charset="0"/>
                <a:ea typeface="ＭＳ 明朝"/>
                <a:cs typeface="Courier New" pitchFamily="49" charset="0"/>
              </a:rPr>
              <a:t>CHACHT</a:t>
            </a:r>
            <a:r>
              <a:rPr lang="ru-RU" sz="1050" b="1" dirty="0" smtClean="0">
                <a:latin typeface="Courier New" pitchFamily="49" charset="0"/>
                <a:ea typeface="ＭＳ 明朝"/>
                <a:cs typeface="Courier New" pitchFamily="49" charset="0"/>
              </a:rPr>
              <a:t/>
            </a:r>
            <a:br>
              <a:rPr lang="ru-RU" sz="1050" b="1" dirty="0" smtClean="0">
                <a:latin typeface="Courier New" pitchFamily="49" charset="0"/>
                <a:ea typeface="ＭＳ 明朝"/>
                <a:cs typeface="Courier New" pitchFamily="49" charset="0"/>
              </a:rPr>
            </a:br>
            <a:r>
              <a:rPr lang="en-US" sz="2000" b="1" dirty="0" smtClean="0">
                <a:solidFill>
                  <a:srgbClr val="0000FF"/>
                </a:solidFill>
                <a:latin typeface="HURTMOLD_" pitchFamily="50" charset="0"/>
                <a:ea typeface="ＭＳ 明朝"/>
                <a:cs typeface="Courier New" pitchFamily="49" charset="0"/>
              </a:rPr>
              <a:t>F</a:t>
            </a:r>
            <a:r>
              <a:rPr lang="en-US" b="1" dirty="0" smtClean="0">
                <a:solidFill>
                  <a:srgbClr val="404040"/>
                </a:solidFill>
                <a:latin typeface="HURTMOLD_" pitchFamily="50" charset="0"/>
                <a:ea typeface="ＭＳ 明朝"/>
                <a:cs typeface="Courier New" pitchFamily="49" charset="0"/>
              </a:rPr>
              <a:t>ÖRDERTECHNIK</a:t>
            </a:r>
            <a:r>
              <a:rPr lang="ru-RU" sz="1050" b="1" dirty="0" smtClean="0">
                <a:latin typeface="Courier New" pitchFamily="49" charset="0"/>
                <a:ea typeface="ＭＳ 明朝"/>
                <a:cs typeface="Courier New" pitchFamily="49" charset="0"/>
              </a:rPr>
              <a:t/>
            </a:r>
            <a:br>
              <a:rPr lang="ru-RU" sz="1050" b="1" dirty="0" smtClean="0">
                <a:latin typeface="Courier New" pitchFamily="49" charset="0"/>
                <a:ea typeface="ＭＳ 明朝"/>
                <a:cs typeface="Courier New" pitchFamily="49" charset="0"/>
              </a:rPr>
            </a:br>
            <a:r>
              <a:rPr lang="en-US" sz="2000" b="1" dirty="0" smtClean="0">
                <a:solidFill>
                  <a:srgbClr val="0000FF"/>
                </a:solidFill>
                <a:latin typeface="HURTMOLD_" pitchFamily="50" charset="0"/>
                <a:ea typeface="ＭＳ 明朝"/>
                <a:cs typeface="Courier New" pitchFamily="49" charset="0"/>
              </a:rPr>
              <a:t>S</a:t>
            </a:r>
            <a:r>
              <a:rPr lang="en-US" b="1" dirty="0" smtClean="0">
                <a:solidFill>
                  <a:srgbClr val="404040"/>
                </a:solidFill>
                <a:latin typeface="HURTMOLD_" pitchFamily="50" charset="0"/>
                <a:ea typeface="ＭＳ 明朝"/>
                <a:cs typeface="Courier New" pitchFamily="49" charset="0"/>
              </a:rPr>
              <a:t>ERVICE</a:t>
            </a:r>
            <a:endParaRPr lang="ru-RU" b="1" dirty="0">
              <a:latin typeface="Courier New" pitchFamily="49" charset="0"/>
              <a:cs typeface="Courier New" pitchFamily="49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5949280"/>
            <a:ext cx="914400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51520" y="6067653"/>
            <a:ext cx="2659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  <a:tabLst>
                <a:tab pos="2969895" algn="ctr"/>
                <a:tab pos="5940425" algn="r"/>
                <a:tab pos="-180340" algn="l"/>
                <a:tab pos="2969895" algn="ctr"/>
                <a:tab pos="5940425" algn="r"/>
              </a:tabLst>
            </a:pP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Schacht Fördertechnik Service AG</a:t>
            </a:r>
            <a:endParaRPr lang="ru-RU" sz="1200" dirty="0" smtClean="0">
              <a:latin typeface="Courier New" pitchFamily="49" charset="0"/>
              <a:ea typeface="ＭＳ 明朝"/>
              <a:cs typeface="Courier New" pitchFamily="49" charset="0"/>
            </a:endParaRPr>
          </a:p>
          <a:p>
            <a:pPr>
              <a:spcAft>
                <a:spcPts val="0"/>
              </a:spcAft>
              <a:tabLst>
                <a:tab pos="2969895" algn="ctr"/>
                <a:tab pos="5940425" algn="r"/>
                <a:tab pos="-180340" algn="l"/>
                <a:tab pos="2969895" algn="ctr"/>
                <a:tab pos="5940425" algn="r"/>
              </a:tabLst>
            </a:pP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Gewerbestrasse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 5</a:t>
            </a:r>
            <a:endParaRPr lang="ru-RU" sz="1200" dirty="0" smtClean="0">
              <a:latin typeface="Courier New" pitchFamily="49" charset="0"/>
              <a:ea typeface="ＭＳ 明朝"/>
              <a:cs typeface="Courier New" pitchFamily="49" charset="0"/>
            </a:endParaRPr>
          </a:p>
          <a:p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6330 Cham,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Swtizerland</a:t>
            </a:r>
            <a:endParaRPr lang="ru-RU" sz="12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40352" y="332656"/>
            <a:ext cx="3119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  <a:tabLst>
                <a:tab pos="2969895" algn="ctr"/>
                <a:tab pos="5940425" algn="r"/>
              </a:tabLst>
            </a:pP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info@s-f-s.ch                            </a:t>
            </a:r>
            <a:endParaRPr lang="ru-RU" sz="1200" dirty="0" smtClean="0">
              <a:latin typeface="Courier New" pitchFamily="49" charset="0"/>
              <a:ea typeface="ＭＳ 明朝"/>
              <a:cs typeface="Courier New" pitchFamily="49" charset="0"/>
            </a:endParaRPr>
          </a:p>
          <a:p>
            <a:pPr>
              <a:spcAft>
                <a:spcPts val="0"/>
              </a:spcAft>
              <a:tabLst>
                <a:tab pos="2969895" algn="ctr"/>
                <a:tab pos="5940425" algn="r"/>
                <a:tab pos="2969895" algn="ctr"/>
                <a:tab pos="5407660" algn="l"/>
              </a:tabLst>
            </a:pPr>
            <a:r>
              <a:rPr lang="en-US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www.s-f-s.ch</a:t>
            </a:r>
            <a:endParaRPr lang="ru-RU" sz="12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35896" y="404664"/>
            <a:ext cx="196023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u="sng" dirty="0" smtClean="0">
                <a:ea typeface="MS PGothic" pitchFamily="34" charset="-128"/>
              </a:rPr>
              <a:t>Цели и задачи</a:t>
            </a:r>
            <a:endParaRPr lang="ru-RU" sz="2200" b="1" u="sng" dirty="0">
              <a:ea typeface="MS PGothic" pitchFamily="34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7544" y="1268760"/>
            <a:ext cx="8424936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dirty="0" smtClean="0"/>
              <a:t> </a:t>
            </a:r>
            <a:r>
              <a:rPr lang="ru-RU" dirty="0" smtClean="0"/>
              <a:t>Компания </a:t>
            </a:r>
            <a:r>
              <a:rPr lang="en-US" dirty="0" smtClean="0"/>
              <a:t>SFS AG</a:t>
            </a:r>
            <a:r>
              <a:rPr lang="ru-RU" dirty="0" smtClean="0"/>
              <a:t> создана с целью продвижения на Российский горно-промышленный рынок оборудования производства OLKO-</a:t>
            </a:r>
            <a:r>
              <a:rPr lang="ru-RU" dirty="0" err="1" smtClean="0"/>
              <a:t>Maschinentechnik</a:t>
            </a:r>
            <a:r>
              <a:rPr lang="ru-RU" dirty="0" smtClean="0"/>
              <a:t> </a:t>
            </a:r>
            <a:r>
              <a:rPr lang="ru-RU" dirty="0" err="1" smtClean="0"/>
              <a:t>GmbH</a:t>
            </a:r>
            <a:r>
              <a:rPr lang="ru-RU" dirty="0" smtClean="0"/>
              <a:t> и других ведущих мировых производителей, формировани</a:t>
            </a:r>
            <a:r>
              <a:rPr lang="ru-RU" dirty="0"/>
              <a:t>я</a:t>
            </a:r>
            <a:r>
              <a:rPr lang="ru-RU" dirty="0" smtClean="0"/>
              <a:t> системы поддержки покупателя, а также для обеспечения надлежащего гарантийного и пост-гарантийного обслуживания поставляемого оборудования.</a:t>
            </a:r>
          </a:p>
          <a:p>
            <a:pPr>
              <a:buFont typeface="Wingdings" pitchFamily="2" charset="2"/>
              <a:buChar char="Ø"/>
            </a:pPr>
            <a:endParaRPr lang="ru-RU" dirty="0"/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 </a:t>
            </a:r>
            <a:r>
              <a:rPr lang="ru-RU" dirty="0" smtClean="0"/>
              <a:t>Основной задачей, </a:t>
            </a:r>
            <a:r>
              <a:rPr lang="ru-RU" dirty="0"/>
              <a:t>поставленной руководству </a:t>
            </a:r>
            <a:r>
              <a:rPr lang="en-US" dirty="0"/>
              <a:t>SFS AG </a:t>
            </a:r>
            <a:r>
              <a:rPr lang="ru-RU" dirty="0" smtClean="0"/>
              <a:t>акционерами, </a:t>
            </a:r>
            <a:r>
              <a:rPr lang="ru-RU" dirty="0"/>
              <a:t>является: </a:t>
            </a:r>
          </a:p>
          <a:p>
            <a:r>
              <a:rPr lang="ru-RU" dirty="0" smtClean="0"/>
              <a:t>обеспечение поставок оборудования, комплектующих и запасных частей, производимых подразделениями холдинга, горно-промышленным предприятиям России и стран СНГ.</a:t>
            </a:r>
            <a:endParaRPr lang="ru-RU" dirty="0"/>
          </a:p>
        </p:txBody>
      </p:sp>
      <p:pic>
        <p:nvPicPr>
          <p:cNvPr id="13" name="Picture 12" descr="C:\Users\jantz.TS-GROUP\Desktop\P10100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149080"/>
            <a:ext cx="2088232" cy="15663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M:\Fotos\Film\CF000967.jpg"/>
          <p:cNvPicPr>
            <a:picLocks noChangeAspect="1" noChangeArrowheads="1"/>
          </p:cNvPicPr>
          <p:nvPr/>
        </p:nvPicPr>
        <p:blipFill>
          <a:blip r:embed="rId3" cstate="print"/>
          <a:srcRect t="21445" b="12489"/>
          <a:stretch>
            <a:fillRect/>
          </a:stretch>
        </p:blipFill>
        <p:spPr bwMode="auto">
          <a:xfrm>
            <a:off x="2771800" y="4149080"/>
            <a:ext cx="3200595" cy="1584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8" descr="\\vm-siegen-file1\jantz$\Eigene Dateien\My Pictures\Abnahme Garlyk 22.01.-25.01.2013\OLKO\P1010998.JPG"/>
          <p:cNvPicPr>
            <a:picLocks noChangeAspect="1" noChangeArrowheads="1"/>
          </p:cNvPicPr>
          <p:nvPr/>
        </p:nvPicPr>
        <p:blipFill rotWithShape="1">
          <a:blip r:embed="rId4" cstate="print"/>
          <a:srcRect l="20504" t="39579"/>
          <a:stretch/>
        </p:blipFill>
        <p:spPr bwMode="auto">
          <a:xfrm>
            <a:off x="6156176" y="4149080"/>
            <a:ext cx="2723945" cy="1584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970" y="0"/>
            <a:ext cx="467544" cy="1196752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6804248" y="6067653"/>
            <a:ext cx="21527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  <a:tabLst>
                <a:tab pos="2969895" algn="ctr"/>
                <a:tab pos="5940425" algn="r"/>
                <a:tab pos="270510" algn="l"/>
                <a:tab pos="2969895" algn="ctr"/>
                <a:tab pos="5940425" algn="r"/>
              </a:tabLst>
            </a:pP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Representation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office</a:t>
            </a:r>
            <a:endParaRPr lang="ru-RU" sz="1200" dirty="0" smtClean="0">
              <a:latin typeface="Courier New" pitchFamily="49" charset="0"/>
              <a:ea typeface="ＭＳ 明朝"/>
              <a:cs typeface="Courier New" pitchFamily="49" charset="0"/>
            </a:endParaRPr>
          </a:p>
          <a:p>
            <a:pPr>
              <a:spcAft>
                <a:spcPts val="0"/>
              </a:spcAft>
              <a:tabLst>
                <a:tab pos="2969895" algn="ctr"/>
                <a:tab pos="5940425" algn="r"/>
                <a:tab pos="270510" algn="l"/>
                <a:tab pos="2969895" algn="ctr"/>
                <a:tab pos="5940425" algn="r"/>
              </a:tabLst>
            </a:pP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3rd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Yamskogo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Polya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st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., 28</a:t>
            </a:r>
            <a:endParaRPr lang="ru-RU" sz="1200" dirty="0" smtClean="0">
              <a:latin typeface="Courier New" pitchFamily="49" charset="0"/>
              <a:ea typeface="ＭＳ 明朝"/>
              <a:cs typeface="Courier New" pitchFamily="49" charset="0"/>
            </a:endParaRPr>
          </a:p>
          <a:p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125040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Moscow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,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Russia</a:t>
            </a:r>
            <a:endParaRPr lang="ru-RU" sz="1200" dirty="0">
              <a:latin typeface="Courier New" pitchFamily="49" charset="0"/>
              <a:cs typeface="Courier New" pitchFamily="49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5949280"/>
            <a:ext cx="9144000" cy="90872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0" y="1196752"/>
            <a:ext cx="91440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467544" y="0"/>
            <a:ext cx="0" cy="1196752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39552" y="116632"/>
            <a:ext cx="74888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HURTMOLD_" pitchFamily="50" charset="0"/>
                <a:ea typeface="ＭＳ 明朝"/>
                <a:cs typeface="Courier New" pitchFamily="49" charset="0"/>
              </a:rPr>
              <a:t>S</a:t>
            </a:r>
            <a:r>
              <a:rPr lang="en-US" b="1" dirty="0" smtClean="0">
                <a:solidFill>
                  <a:srgbClr val="404040"/>
                </a:solidFill>
                <a:latin typeface="HURTMOLD_" pitchFamily="50" charset="0"/>
                <a:ea typeface="ＭＳ 明朝"/>
                <a:cs typeface="Courier New" pitchFamily="49" charset="0"/>
              </a:rPr>
              <a:t>CHACHT</a:t>
            </a:r>
            <a:r>
              <a:rPr lang="ru-RU" sz="1050" b="1" dirty="0" smtClean="0">
                <a:latin typeface="Courier New" pitchFamily="49" charset="0"/>
                <a:ea typeface="ＭＳ 明朝"/>
                <a:cs typeface="Courier New" pitchFamily="49" charset="0"/>
              </a:rPr>
              <a:t/>
            </a:r>
            <a:br>
              <a:rPr lang="ru-RU" sz="1050" b="1" dirty="0" smtClean="0">
                <a:latin typeface="Courier New" pitchFamily="49" charset="0"/>
                <a:ea typeface="ＭＳ 明朝"/>
                <a:cs typeface="Courier New" pitchFamily="49" charset="0"/>
              </a:rPr>
            </a:br>
            <a:r>
              <a:rPr lang="en-US" sz="2000" b="1" dirty="0" smtClean="0">
                <a:solidFill>
                  <a:srgbClr val="0000FF"/>
                </a:solidFill>
                <a:latin typeface="HURTMOLD_" pitchFamily="50" charset="0"/>
                <a:ea typeface="ＭＳ 明朝"/>
                <a:cs typeface="Courier New" pitchFamily="49" charset="0"/>
              </a:rPr>
              <a:t>F</a:t>
            </a:r>
            <a:r>
              <a:rPr lang="en-US" b="1" dirty="0" smtClean="0">
                <a:solidFill>
                  <a:srgbClr val="404040"/>
                </a:solidFill>
                <a:latin typeface="HURTMOLD_" pitchFamily="50" charset="0"/>
                <a:ea typeface="ＭＳ 明朝"/>
                <a:cs typeface="Courier New" pitchFamily="49" charset="0"/>
              </a:rPr>
              <a:t>ÖRDERTECHNIK</a:t>
            </a:r>
            <a:r>
              <a:rPr lang="ru-RU" sz="1050" b="1" dirty="0" smtClean="0">
                <a:latin typeface="Courier New" pitchFamily="49" charset="0"/>
                <a:ea typeface="ＭＳ 明朝"/>
                <a:cs typeface="Courier New" pitchFamily="49" charset="0"/>
              </a:rPr>
              <a:t/>
            </a:r>
            <a:br>
              <a:rPr lang="ru-RU" sz="1050" b="1" dirty="0" smtClean="0">
                <a:latin typeface="Courier New" pitchFamily="49" charset="0"/>
                <a:ea typeface="ＭＳ 明朝"/>
                <a:cs typeface="Courier New" pitchFamily="49" charset="0"/>
              </a:rPr>
            </a:br>
            <a:r>
              <a:rPr lang="en-US" sz="2000" b="1" dirty="0" smtClean="0">
                <a:solidFill>
                  <a:srgbClr val="0000FF"/>
                </a:solidFill>
                <a:latin typeface="HURTMOLD_" pitchFamily="50" charset="0"/>
                <a:ea typeface="ＭＳ 明朝"/>
                <a:cs typeface="Courier New" pitchFamily="49" charset="0"/>
              </a:rPr>
              <a:t>S</a:t>
            </a:r>
            <a:r>
              <a:rPr lang="en-US" b="1" dirty="0" smtClean="0">
                <a:solidFill>
                  <a:srgbClr val="404040"/>
                </a:solidFill>
                <a:latin typeface="HURTMOLD_" pitchFamily="50" charset="0"/>
                <a:ea typeface="ＭＳ 明朝"/>
                <a:cs typeface="Courier New" pitchFamily="49" charset="0"/>
              </a:rPr>
              <a:t>ERVICE</a:t>
            </a:r>
            <a:endParaRPr lang="ru-RU" b="1" dirty="0">
              <a:latin typeface="Courier New" pitchFamily="49" charset="0"/>
              <a:cs typeface="Courier New" pitchFamily="49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5949280"/>
            <a:ext cx="914400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51520" y="6067653"/>
            <a:ext cx="2659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  <a:tabLst>
                <a:tab pos="2969895" algn="ctr"/>
                <a:tab pos="5940425" algn="r"/>
                <a:tab pos="-180340" algn="l"/>
                <a:tab pos="2969895" algn="ctr"/>
                <a:tab pos="5940425" algn="r"/>
              </a:tabLst>
            </a:pP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Schacht Fördertechnik Service AG</a:t>
            </a:r>
            <a:endParaRPr lang="ru-RU" sz="1200" dirty="0" smtClean="0">
              <a:latin typeface="Courier New" pitchFamily="49" charset="0"/>
              <a:ea typeface="ＭＳ 明朝"/>
              <a:cs typeface="Courier New" pitchFamily="49" charset="0"/>
            </a:endParaRPr>
          </a:p>
          <a:p>
            <a:pPr>
              <a:spcAft>
                <a:spcPts val="0"/>
              </a:spcAft>
              <a:tabLst>
                <a:tab pos="2969895" algn="ctr"/>
                <a:tab pos="5940425" algn="r"/>
                <a:tab pos="-180340" algn="l"/>
                <a:tab pos="2969895" algn="ctr"/>
                <a:tab pos="5940425" algn="r"/>
              </a:tabLst>
            </a:pP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Gewerbestrasse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 5</a:t>
            </a:r>
            <a:endParaRPr lang="ru-RU" sz="1200" dirty="0" smtClean="0">
              <a:latin typeface="Courier New" pitchFamily="49" charset="0"/>
              <a:ea typeface="ＭＳ 明朝"/>
              <a:cs typeface="Courier New" pitchFamily="49" charset="0"/>
            </a:endParaRPr>
          </a:p>
          <a:p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6330 Cham,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Swtizerland</a:t>
            </a:r>
            <a:endParaRPr lang="ru-RU" sz="12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04248" y="6067653"/>
            <a:ext cx="21527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  <a:tabLst>
                <a:tab pos="2969895" algn="ctr"/>
                <a:tab pos="5940425" algn="r"/>
                <a:tab pos="270510" algn="l"/>
                <a:tab pos="2969895" algn="ctr"/>
                <a:tab pos="5940425" algn="r"/>
              </a:tabLst>
            </a:pP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Representation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office</a:t>
            </a:r>
            <a:endParaRPr lang="ru-RU" sz="1200" dirty="0" smtClean="0">
              <a:latin typeface="Courier New" pitchFamily="49" charset="0"/>
              <a:ea typeface="ＭＳ 明朝"/>
              <a:cs typeface="Courier New" pitchFamily="49" charset="0"/>
            </a:endParaRPr>
          </a:p>
          <a:p>
            <a:pPr>
              <a:spcAft>
                <a:spcPts val="0"/>
              </a:spcAft>
              <a:tabLst>
                <a:tab pos="2969895" algn="ctr"/>
                <a:tab pos="5940425" algn="r"/>
                <a:tab pos="270510" algn="l"/>
                <a:tab pos="2969895" algn="ctr"/>
                <a:tab pos="5940425" algn="r"/>
              </a:tabLst>
            </a:pP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3rd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Yamskogo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Polya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st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., 28</a:t>
            </a:r>
            <a:endParaRPr lang="ru-RU" sz="1200" dirty="0" smtClean="0">
              <a:latin typeface="Courier New" pitchFamily="49" charset="0"/>
              <a:ea typeface="ＭＳ 明朝"/>
              <a:cs typeface="Courier New" pitchFamily="49" charset="0"/>
            </a:endParaRPr>
          </a:p>
          <a:p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125040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Moscow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,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Russia</a:t>
            </a:r>
            <a:endParaRPr lang="ru-RU" sz="12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40352" y="332656"/>
            <a:ext cx="3119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  <a:tabLst>
                <a:tab pos="2969895" algn="ctr"/>
                <a:tab pos="5940425" algn="r"/>
              </a:tabLst>
            </a:pP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info@s-f-s.ch                            </a:t>
            </a:r>
            <a:endParaRPr lang="ru-RU" sz="1200" dirty="0" smtClean="0">
              <a:latin typeface="Courier New" pitchFamily="49" charset="0"/>
              <a:ea typeface="ＭＳ 明朝"/>
              <a:cs typeface="Courier New" pitchFamily="49" charset="0"/>
            </a:endParaRPr>
          </a:p>
          <a:p>
            <a:pPr>
              <a:spcAft>
                <a:spcPts val="0"/>
              </a:spcAft>
              <a:tabLst>
                <a:tab pos="2969895" algn="ctr"/>
                <a:tab pos="5940425" algn="r"/>
                <a:tab pos="2969895" algn="ctr"/>
                <a:tab pos="5407660" algn="l"/>
              </a:tabLst>
            </a:pPr>
            <a:r>
              <a:rPr lang="en-US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www.s-f-s.ch</a:t>
            </a:r>
            <a:endParaRPr lang="ru-RU" sz="12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99792" y="260648"/>
            <a:ext cx="45365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u="sng" dirty="0" smtClean="0">
                <a:ea typeface="MS PGothic" pitchFamily="34" charset="-128"/>
              </a:rPr>
              <a:t>Производимое и поставляемое оборудование</a:t>
            </a:r>
            <a:endParaRPr lang="ru-RU" sz="2200" b="1" u="sng" dirty="0">
              <a:ea typeface="MS PGothic" pitchFamily="34" charset="-12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7544" y="1340768"/>
            <a:ext cx="9397552" cy="5932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1600" dirty="0" smtClean="0">
                <a:latin typeface="Calibri" pitchFamily="34" charset="0"/>
                <a:ea typeface="Adobe Gothic Std B" pitchFamily="34" charset="-128"/>
              </a:rPr>
              <a:t> </a:t>
            </a:r>
            <a:r>
              <a:rPr lang="ru-RU" sz="1700" dirty="0" smtClean="0">
                <a:latin typeface="Calibri" pitchFamily="34" charset="0"/>
                <a:ea typeface="Adobe Gothic Std B" pitchFamily="34" charset="-128"/>
              </a:rPr>
              <a:t>Подъемные машины редукторные и </a:t>
            </a:r>
            <a:r>
              <a:rPr lang="ru-RU" sz="1700" dirty="0" err="1" smtClean="0">
                <a:latin typeface="Calibri" pitchFamily="34" charset="0"/>
                <a:ea typeface="Adobe Gothic Std B" pitchFamily="34" charset="-128"/>
              </a:rPr>
              <a:t>безредукторные</a:t>
            </a:r>
            <a:endParaRPr lang="ru-RU" sz="1700" dirty="0" smtClean="0">
              <a:latin typeface="Calibri" pitchFamily="34" charset="0"/>
              <a:ea typeface="Adobe Gothic Std B" pitchFamily="34" charset="-128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1700" dirty="0" smtClean="0">
                <a:latin typeface="Calibri" pitchFamily="34" charset="0"/>
                <a:ea typeface="Adobe Gothic Std B" pitchFamily="34" charset="-128"/>
              </a:rPr>
              <a:t> Оборудование для смены/навески канатов 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1700" dirty="0" smtClean="0">
                <a:latin typeface="Calibri" pitchFamily="34" charset="0"/>
                <a:ea typeface="Adobe Gothic Std B" pitchFamily="34" charset="-128"/>
              </a:rPr>
              <a:t> Лебедки различных типов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1700" dirty="0" smtClean="0">
                <a:latin typeface="Calibri" pitchFamily="34" charset="0"/>
                <a:ea typeface="Adobe Gothic Std B" pitchFamily="34" charset="-128"/>
              </a:rPr>
              <a:t> Загрузочные и разгрузочные станции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1700" dirty="0" smtClean="0">
                <a:latin typeface="Calibri" pitchFamily="34" charset="0"/>
                <a:ea typeface="Adobe Gothic Std B" pitchFamily="34" charset="-128"/>
              </a:rPr>
              <a:t> Подъемные средства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1700" dirty="0" smtClean="0">
                <a:latin typeface="Calibri" pitchFamily="34" charset="0"/>
                <a:ea typeface="Adobe Gothic Std B" pitchFamily="34" charset="-128"/>
              </a:rPr>
              <a:t> Оборудование для проходки/</a:t>
            </a:r>
            <a:r>
              <a:rPr lang="ru-RU" sz="1700" dirty="0" err="1" smtClean="0">
                <a:latin typeface="Calibri" pitchFamily="34" charset="0"/>
                <a:ea typeface="Adobe Gothic Std B" pitchFamily="34" charset="-128"/>
              </a:rPr>
              <a:t>углубки</a:t>
            </a:r>
            <a:r>
              <a:rPr lang="ru-RU" sz="1700" dirty="0" smtClean="0">
                <a:latin typeface="Calibri" pitchFamily="34" charset="0"/>
                <a:ea typeface="Adobe Gothic Std B" pitchFamily="34" charset="-128"/>
              </a:rPr>
              <a:t> стволов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1700" dirty="0" smtClean="0">
                <a:latin typeface="Calibri" pitchFamily="34" charset="0"/>
                <a:ea typeface="Adobe Gothic Std B" pitchFamily="34" charset="-128"/>
              </a:rPr>
              <a:t> Спецоборудование 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1700" dirty="0" smtClean="0">
                <a:latin typeface="Calibri" pitchFamily="34" charset="0"/>
                <a:ea typeface="Adobe Gothic Std B" pitchFamily="34" charset="-128"/>
              </a:rPr>
              <a:t> Шахтная стволовая сигнализация и связь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1700" dirty="0" smtClean="0">
                <a:latin typeface="Calibri" pitchFamily="34" charset="0"/>
                <a:ea typeface="Adobe Gothic Std B" pitchFamily="34" charset="-128"/>
              </a:rPr>
              <a:t> Различные стальные конструкции (в том числе для </a:t>
            </a:r>
            <a:r>
              <a:rPr lang="ru-RU" sz="1700" dirty="0" err="1" smtClean="0">
                <a:latin typeface="Calibri" pitchFamily="34" charset="0"/>
                <a:ea typeface="Adobe Gothic Std B" pitchFamily="34" charset="-128"/>
              </a:rPr>
              <a:t>армировки</a:t>
            </a:r>
            <a:r>
              <a:rPr lang="ru-RU" sz="1700" dirty="0" smtClean="0">
                <a:latin typeface="Calibri" pitchFamily="34" charset="0"/>
                <a:ea typeface="Adobe Gothic Std B" pitchFamily="34" charset="-128"/>
              </a:rPr>
              <a:t> ствола )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1700" dirty="0" smtClean="0">
                <a:latin typeface="Calibri" pitchFamily="34" charset="0"/>
                <a:ea typeface="Adobe Gothic Std B" pitchFamily="34" charset="-128"/>
              </a:rPr>
              <a:t> Оборудование для транспортировки сыпучих материалов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1700" dirty="0" smtClean="0">
                <a:latin typeface="Calibri" pitchFamily="34" charset="0"/>
                <a:ea typeface="Adobe Gothic Std B" pitchFamily="34" charset="-128"/>
              </a:rPr>
              <a:t> Запчасти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endParaRPr lang="ru-RU" b="1" dirty="0" smtClean="0">
              <a:latin typeface="MS PGothic" pitchFamily="34" charset="-128"/>
              <a:ea typeface="MS PGothic" pitchFamily="34" charset="-128"/>
            </a:endParaRPr>
          </a:p>
          <a:p>
            <a:pPr>
              <a:buFont typeface="Wingdings" pitchFamily="2" charset="2"/>
              <a:buChar char="Ø"/>
            </a:pPr>
            <a:endParaRPr lang="ru-RU" dirty="0" smtClean="0">
              <a:latin typeface="Adobe Gothic Std B" pitchFamily="34" charset="-128"/>
              <a:ea typeface="Adobe Gothic Std B" pitchFamily="34" charset="-128"/>
            </a:endParaRPr>
          </a:p>
          <a:p>
            <a:r>
              <a:rPr lang="ru-RU" dirty="0" smtClean="0">
                <a:latin typeface="MS PGothic" pitchFamily="34" charset="-128"/>
                <a:ea typeface="MS PGothic" pitchFamily="34" charset="-128"/>
              </a:rPr>
              <a:t> </a:t>
            </a:r>
          </a:p>
          <a:p>
            <a:endParaRPr lang="ru-RU" dirty="0" smtClean="0">
              <a:latin typeface="MS PGothic" pitchFamily="34" charset="-128"/>
              <a:ea typeface="MS PGothic" pitchFamily="34" charset="-128"/>
            </a:endParaRPr>
          </a:p>
          <a:p>
            <a:endParaRPr lang="ru-RU" dirty="0">
              <a:latin typeface="MS PGothic" pitchFamily="34" charset="-128"/>
              <a:ea typeface="MS PGothic" pitchFamily="34" charset="-128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70" y="0"/>
            <a:ext cx="467544" cy="1196752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8655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0" y="5949280"/>
            <a:ext cx="9144000" cy="90872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0" y="1196752"/>
            <a:ext cx="91440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467544" y="0"/>
            <a:ext cx="0" cy="1196752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39552" y="116632"/>
            <a:ext cx="74888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HURTMOLD_" pitchFamily="50" charset="0"/>
                <a:ea typeface="ＭＳ 明朝"/>
                <a:cs typeface="Courier New" pitchFamily="49" charset="0"/>
              </a:rPr>
              <a:t>S</a:t>
            </a:r>
            <a:r>
              <a:rPr lang="en-US" b="1" dirty="0" smtClean="0">
                <a:solidFill>
                  <a:srgbClr val="404040"/>
                </a:solidFill>
                <a:latin typeface="HURTMOLD_" pitchFamily="50" charset="0"/>
                <a:ea typeface="ＭＳ 明朝"/>
                <a:cs typeface="Courier New" pitchFamily="49" charset="0"/>
              </a:rPr>
              <a:t>CHACHT</a:t>
            </a:r>
            <a:r>
              <a:rPr lang="ru-RU" sz="1050" b="1" dirty="0" smtClean="0">
                <a:latin typeface="Courier New" pitchFamily="49" charset="0"/>
                <a:ea typeface="ＭＳ 明朝"/>
                <a:cs typeface="Courier New" pitchFamily="49" charset="0"/>
              </a:rPr>
              <a:t/>
            </a:r>
            <a:br>
              <a:rPr lang="ru-RU" sz="1050" b="1" dirty="0" smtClean="0">
                <a:latin typeface="Courier New" pitchFamily="49" charset="0"/>
                <a:ea typeface="ＭＳ 明朝"/>
                <a:cs typeface="Courier New" pitchFamily="49" charset="0"/>
              </a:rPr>
            </a:br>
            <a:r>
              <a:rPr lang="en-US" sz="2000" b="1" dirty="0" smtClean="0">
                <a:solidFill>
                  <a:srgbClr val="0000FF"/>
                </a:solidFill>
                <a:latin typeface="HURTMOLD_" pitchFamily="50" charset="0"/>
                <a:ea typeface="ＭＳ 明朝"/>
                <a:cs typeface="Courier New" pitchFamily="49" charset="0"/>
              </a:rPr>
              <a:t>F</a:t>
            </a:r>
            <a:r>
              <a:rPr lang="en-US" b="1" dirty="0" smtClean="0">
                <a:solidFill>
                  <a:srgbClr val="404040"/>
                </a:solidFill>
                <a:latin typeface="HURTMOLD_" pitchFamily="50" charset="0"/>
                <a:ea typeface="ＭＳ 明朝"/>
                <a:cs typeface="Courier New" pitchFamily="49" charset="0"/>
              </a:rPr>
              <a:t>ÖRDERTECHNIK</a:t>
            </a:r>
            <a:r>
              <a:rPr lang="ru-RU" sz="1050" b="1" dirty="0" smtClean="0">
                <a:latin typeface="Courier New" pitchFamily="49" charset="0"/>
                <a:ea typeface="ＭＳ 明朝"/>
                <a:cs typeface="Courier New" pitchFamily="49" charset="0"/>
              </a:rPr>
              <a:t/>
            </a:r>
            <a:br>
              <a:rPr lang="ru-RU" sz="1050" b="1" dirty="0" smtClean="0">
                <a:latin typeface="Courier New" pitchFamily="49" charset="0"/>
                <a:ea typeface="ＭＳ 明朝"/>
                <a:cs typeface="Courier New" pitchFamily="49" charset="0"/>
              </a:rPr>
            </a:br>
            <a:r>
              <a:rPr lang="en-US" sz="2000" b="1" dirty="0" smtClean="0">
                <a:solidFill>
                  <a:srgbClr val="0000FF"/>
                </a:solidFill>
                <a:latin typeface="HURTMOLD_" pitchFamily="50" charset="0"/>
                <a:ea typeface="ＭＳ 明朝"/>
                <a:cs typeface="Courier New" pitchFamily="49" charset="0"/>
              </a:rPr>
              <a:t>S</a:t>
            </a:r>
            <a:r>
              <a:rPr lang="en-US" b="1" dirty="0" smtClean="0">
                <a:solidFill>
                  <a:srgbClr val="404040"/>
                </a:solidFill>
                <a:latin typeface="HURTMOLD_" pitchFamily="50" charset="0"/>
                <a:ea typeface="ＭＳ 明朝"/>
                <a:cs typeface="Courier New" pitchFamily="49" charset="0"/>
              </a:rPr>
              <a:t>ERVICE</a:t>
            </a:r>
            <a:endParaRPr lang="ru-RU" b="1" dirty="0">
              <a:latin typeface="Courier New" pitchFamily="49" charset="0"/>
              <a:cs typeface="Courier New" pitchFamily="49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5949280"/>
            <a:ext cx="914400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51520" y="6067653"/>
            <a:ext cx="2659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  <a:tabLst>
                <a:tab pos="2969895" algn="ctr"/>
                <a:tab pos="5940425" algn="r"/>
                <a:tab pos="-180340" algn="l"/>
                <a:tab pos="2969895" algn="ctr"/>
                <a:tab pos="5940425" algn="r"/>
              </a:tabLst>
            </a:pP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Schacht Fördertechnik Service AG</a:t>
            </a:r>
            <a:endParaRPr lang="ru-RU" sz="1200" dirty="0" smtClean="0">
              <a:latin typeface="Courier New" pitchFamily="49" charset="0"/>
              <a:ea typeface="ＭＳ 明朝"/>
              <a:cs typeface="Courier New" pitchFamily="49" charset="0"/>
            </a:endParaRPr>
          </a:p>
          <a:p>
            <a:pPr>
              <a:spcAft>
                <a:spcPts val="0"/>
              </a:spcAft>
              <a:tabLst>
                <a:tab pos="2969895" algn="ctr"/>
                <a:tab pos="5940425" algn="r"/>
                <a:tab pos="-180340" algn="l"/>
                <a:tab pos="2969895" algn="ctr"/>
                <a:tab pos="5940425" algn="r"/>
              </a:tabLst>
            </a:pP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Gewerbestrasse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 5</a:t>
            </a:r>
            <a:endParaRPr lang="ru-RU" sz="1200" dirty="0" smtClean="0">
              <a:latin typeface="Courier New" pitchFamily="49" charset="0"/>
              <a:ea typeface="ＭＳ 明朝"/>
              <a:cs typeface="Courier New" pitchFamily="49" charset="0"/>
            </a:endParaRPr>
          </a:p>
          <a:p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6330 Cham,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Swtizerland</a:t>
            </a:r>
            <a:endParaRPr lang="ru-RU" sz="12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04248" y="6067653"/>
            <a:ext cx="21527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  <a:tabLst>
                <a:tab pos="2969895" algn="ctr"/>
                <a:tab pos="5940425" algn="r"/>
                <a:tab pos="270510" algn="l"/>
                <a:tab pos="2969895" algn="ctr"/>
                <a:tab pos="5940425" algn="r"/>
              </a:tabLst>
            </a:pP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Representation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office</a:t>
            </a:r>
            <a:endParaRPr lang="ru-RU" sz="1200" dirty="0" smtClean="0">
              <a:latin typeface="Courier New" pitchFamily="49" charset="0"/>
              <a:ea typeface="ＭＳ 明朝"/>
              <a:cs typeface="Courier New" pitchFamily="49" charset="0"/>
            </a:endParaRPr>
          </a:p>
          <a:p>
            <a:pPr>
              <a:spcAft>
                <a:spcPts val="0"/>
              </a:spcAft>
              <a:tabLst>
                <a:tab pos="2969895" algn="ctr"/>
                <a:tab pos="5940425" algn="r"/>
                <a:tab pos="270510" algn="l"/>
                <a:tab pos="2969895" algn="ctr"/>
                <a:tab pos="5940425" algn="r"/>
              </a:tabLst>
            </a:pP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3rd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Yamskogo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Polya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st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., 28</a:t>
            </a:r>
            <a:endParaRPr lang="ru-RU" sz="1200" dirty="0" smtClean="0">
              <a:latin typeface="Courier New" pitchFamily="49" charset="0"/>
              <a:ea typeface="ＭＳ 明朝"/>
              <a:cs typeface="Courier New" pitchFamily="49" charset="0"/>
            </a:endParaRPr>
          </a:p>
          <a:p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125040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Moscow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,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Russia</a:t>
            </a:r>
            <a:endParaRPr lang="ru-RU" sz="12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40352" y="332656"/>
            <a:ext cx="3119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  <a:tabLst>
                <a:tab pos="2969895" algn="ctr"/>
                <a:tab pos="5940425" algn="r"/>
              </a:tabLst>
            </a:pP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info@s-f-s.ch                            </a:t>
            </a:r>
            <a:endParaRPr lang="ru-RU" sz="1200" dirty="0" smtClean="0">
              <a:latin typeface="Courier New" pitchFamily="49" charset="0"/>
              <a:ea typeface="ＭＳ 明朝"/>
              <a:cs typeface="Courier New" pitchFamily="49" charset="0"/>
            </a:endParaRPr>
          </a:p>
          <a:p>
            <a:pPr>
              <a:spcAft>
                <a:spcPts val="0"/>
              </a:spcAft>
              <a:tabLst>
                <a:tab pos="2969895" algn="ctr"/>
                <a:tab pos="5940425" algn="r"/>
                <a:tab pos="2969895" algn="ctr"/>
                <a:tab pos="5407660" algn="l"/>
              </a:tabLst>
            </a:pPr>
            <a:r>
              <a:rPr lang="en-US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www.s-f-s.ch</a:t>
            </a:r>
            <a:endParaRPr lang="ru-RU" sz="12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83768" y="260648"/>
            <a:ext cx="54726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u="sng" dirty="0" smtClean="0">
                <a:ea typeface="MS PGothic" pitchFamily="34" charset="-128"/>
                <a:cs typeface="Arial Black"/>
              </a:rPr>
              <a:t>Подъемные машины редукторные и </a:t>
            </a:r>
            <a:r>
              <a:rPr lang="ru-RU" sz="2200" b="1" u="sng" dirty="0" err="1" smtClean="0">
                <a:ea typeface="MS PGothic" pitchFamily="34" charset="-128"/>
                <a:cs typeface="Arial Black"/>
              </a:rPr>
              <a:t>безредукторные</a:t>
            </a:r>
            <a:r>
              <a:rPr lang="ru-RU" sz="2200" b="1" u="sng" dirty="0" smtClean="0">
                <a:ea typeface="MS PGothic" pitchFamily="34" charset="-128"/>
                <a:cs typeface="Arial Black"/>
              </a:rPr>
              <a:t> </a:t>
            </a:r>
            <a:endParaRPr lang="ru-RU" sz="2200" b="1" u="sng" dirty="0">
              <a:ea typeface="MS PGothic" pitchFamily="34" charset="-128"/>
              <a:cs typeface="Arial Black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7544" y="1268760"/>
            <a:ext cx="9144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dirty="0" smtClean="0"/>
              <a:t> </a:t>
            </a:r>
            <a:r>
              <a:rPr lang="ru-RU" sz="1700" dirty="0" smtClean="0"/>
              <a:t>Однобарабанные</a:t>
            </a:r>
            <a:endParaRPr lang="en-US" sz="1700" dirty="0" smtClean="0"/>
          </a:p>
          <a:p>
            <a:pPr>
              <a:buFont typeface="Wingdings" pitchFamily="2" charset="2"/>
              <a:buChar char="Ø"/>
            </a:pPr>
            <a:r>
              <a:rPr lang="en-US" sz="1700" dirty="0" smtClean="0"/>
              <a:t> </a:t>
            </a:r>
            <a:r>
              <a:rPr lang="ru-RU" sz="1700" dirty="0" err="1" smtClean="0"/>
              <a:t>Двухбарабанные</a:t>
            </a:r>
            <a:endParaRPr lang="en-US" sz="1700" dirty="0" smtClean="0"/>
          </a:p>
          <a:p>
            <a:pPr>
              <a:buFont typeface="Wingdings" pitchFamily="2" charset="2"/>
              <a:buChar char="Ø"/>
            </a:pPr>
            <a:r>
              <a:rPr lang="en-US" sz="1700" dirty="0" smtClean="0"/>
              <a:t> </a:t>
            </a:r>
            <a:r>
              <a:rPr lang="ru-RU" sz="1700" dirty="0" smtClean="0"/>
              <a:t>Машины </a:t>
            </a:r>
            <a:r>
              <a:rPr lang="ru-RU" sz="1700" dirty="0"/>
              <a:t>со шкивами трения </a:t>
            </a:r>
            <a:r>
              <a:rPr lang="de-DE" sz="1700" dirty="0" err="1"/>
              <a:t>Köpe</a:t>
            </a:r>
            <a:r>
              <a:rPr lang="ru-RU" sz="1700" dirty="0"/>
              <a:t> интегрированные </a:t>
            </a:r>
            <a:r>
              <a:rPr lang="ru-RU" sz="1700" dirty="0" smtClean="0"/>
              <a:t>и </a:t>
            </a:r>
            <a:r>
              <a:rPr lang="ru-RU" sz="1700" dirty="0"/>
              <a:t>с </a:t>
            </a:r>
            <a:r>
              <a:rPr lang="ru-RU" sz="1700" dirty="0" smtClean="0"/>
              <a:t>отдельным </a:t>
            </a:r>
            <a:r>
              <a:rPr lang="ru-RU" sz="1700" dirty="0"/>
              <a:t>приводом</a:t>
            </a:r>
            <a:endParaRPr lang="en-US" sz="1700" dirty="0"/>
          </a:p>
          <a:p>
            <a:pPr>
              <a:buFont typeface="Wingdings" pitchFamily="2" charset="2"/>
              <a:buChar char="Ø"/>
            </a:pPr>
            <a:r>
              <a:rPr lang="en-US" sz="1700" dirty="0" smtClean="0"/>
              <a:t> </a:t>
            </a:r>
            <a:r>
              <a:rPr lang="ru-RU" sz="1700" dirty="0" err="1" smtClean="0"/>
              <a:t>Двухбарабанные</a:t>
            </a:r>
            <a:r>
              <a:rPr lang="ru-RU" sz="1700" dirty="0" smtClean="0"/>
              <a:t> типа</a:t>
            </a:r>
            <a:r>
              <a:rPr lang="de-DE" sz="1700" dirty="0" smtClean="0"/>
              <a:t> Blair</a:t>
            </a:r>
          </a:p>
          <a:p>
            <a:pPr>
              <a:buFont typeface="Wingdings" pitchFamily="2" charset="2"/>
              <a:buChar char="Ø"/>
            </a:pPr>
            <a:r>
              <a:rPr lang="en-US" sz="1700" dirty="0" smtClean="0"/>
              <a:t> </a:t>
            </a:r>
            <a:r>
              <a:rPr lang="ru-RU" sz="1700" dirty="0" smtClean="0"/>
              <a:t>Система гидравлического тормоза типа </a:t>
            </a:r>
            <a:r>
              <a:rPr lang="de-DE" sz="1700" dirty="0" err="1" smtClean="0"/>
              <a:t>Cobra</a:t>
            </a:r>
            <a:r>
              <a:rPr lang="de-DE" sz="1700" dirty="0" smtClean="0"/>
              <a:t> 01</a:t>
            </a:r>
            <a:r>
              <a:rPr lang="en-US" sz="1700" dirty="0" smtClean="0"/>
              <a:t> (</a:t>
            </a:r>
            <a:r>
              <a:rPr lang="de-DE" sz="1700" dirty="0" smtClean="0"/>
              <a:t>n</a:t>
            </a:r>
            <a:r>
              <a:rPr lang="en-US" sz="1700" dirty="0" smtClean="0"/>
              <a:t>+</a:t>
            </a:r>
            <a:r>
              <a:rPr lang="ru-RU" sz="1700" dirty="0" smtClean="0"/>
              <a:t>1</a:t>
            </a:r>
            <a:r>
              <a:rPr lang="en-US" sz="1700" dirty="0" smtClean="0"/>
              <a:t>)</a:t>
            </a:r>
          </a:p>
          <a:p>
            <a:pPr>
              <a:buFont typeface="Wingdings" pitchFamily="2" charset="2"/>
              <a:buChar char="Ø"/>
            </a:pPr>
            <a:r>
              <a:rPr lang="en-US" sz="1700" dirty="0" smtClean="0"/>
              <a:t> </a:t>
            </a:r>
            <a:r>
              <a:rPr lang="ru-RU" sz="1700" dirty="0" smtClean="0"/>
              <a:t>Направляющие и отклоняющие шкивы </a:t>
            </a:r>
            <a:endParaRPr lang="en-US" sz="1700" dirty="0" smtClean="0"/>
          </a:p>
          <a:p>
            <a:endParaRPr lang="ru-RU" dirty="0"/>
          </a:p>
        </p:txBody>
      </p:sp>
      <p:pic>
        <p:nvPicPr>
          <p:cNvPr id="17" name="Picture 13" descr="C:\Users\jantz.TS-GROUP\Desktop\P1010101.JPG"/>
          <p:cNvPicPr>
            <a:picLocks noChangeAspect="1" noChangeArrowheads="1"/>
          </p:cNvPicPr>
          <p:nvPr/>
        </p:nvPicPr>
        <p:blipFill>
          <a:blip r:embed="rId2" cstate="print"/>
          <a:srcRect l="3027" t="18726"/>
          <a:stretch>
            <a:fillRect/>
          </a:stretch>
        </p:blipFill>
        <p:spPr bwMode="auto">
          <a:xfrm>
            <a:off x="467544" y="3068960"/>
            <a:ext cx="2447849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2" descr="N:\Auftragsordner\29.33.017 DBE-Bartensleben\Bilder\CIMG4523.JPG"/>
          <p:cNvPicPr>
            <a:picLocks noChangeAspect="1" noChangeArrowheads="1"/>
          </p:cNvPicPr>
          <p:nvPr/>
        </p:nvPicPr>
        <p:blipFill>
          <a:blip r:embed="rId3" cstate="print"/>
          <a:srcRect t="5550" b="5550"/>
          <a:stretch>
            <a:fillRect/>
          </a:stretch>
        </p:blipFill>
        <p:spPr bwMode="auto">
          <a:xfrm>
            <a:off x="6372200" y="4077072"/>
            <a:ext cx="2591145" cy="1728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 descr="M:\Fotos\Bremsstaender und Bremsen\J09A526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1072" y="2420888"/>
            <a:ext cx="2879725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6" descr="31"/>
          <p:cNvPicPr>
            <a:picLocks noChangeAspect="1" noChangeArrowheads="1"/>
          </p:cNvPicPr>
          <p:nvPr/>
        </p:nvPicPr>
        <p:blipFill>
          <a:blip r:embed="rId5" cstate="print"/>
          <a:srcRect b="536"/>
          <a:stretch>
            <a:fillRect/>
          </a:stretch>
        </p:blipFill>
        <p:spPr bwMode="auto">
          <a:xfrm>
            <a:off x="14025537" y="1196752"/>
            <a:ext cx="2590800" cy="4467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 descr="N:\Auftragsordner\13.28.2_Fürstenhall\06-Fotos\2013_10_23_Vormontage_Fürstenhall\IMG-20131024-WA0005.jpg"/>
          <p:cNvPicPr>
            <a:picLocks noChangeAspect="1" noChangeArrowheads="1"/>
          </p:cNvPicPr>
          <p:nvPr/>
        </p:nvPicPr>
        <p:blipFill rotWithShape="1">
          <a:blip r:embed="rId6" cstate="print"/>
          <a:srcRect l="38259" t="3333" r="9684" b="32872"/>
          <a:stretch/>
        </p:blipFill>
        <p:spPr bwMode="auto">
          <a:xfrm>
            <a:off x="3203848" y="3068960"/>
            <a:ext cx="2952328" cy="27138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970" y="0"/>
            <a:ext cx="467544" cy="1196752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Изображение 1" descr="P1020619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2132856"/>
            <a:ext cx="2592288" cy="19442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slide 6_round pics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2204864"/>
            <a:ext cx="1872208" cy="3493622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0" y="5949280"/>
            <a:ext cx="9144000" cy="90872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0" y="1196752"/>
            <a:ext cx="91440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467544" y="0"/>
            <a:ext cx="0" cy="1196752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39552" y="116632"/>
            <a:ext cx="74888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HURTMOLD_" pitchFamily="50" charset="0"/>
                <a:ea typeface="ＭＳ 明朝"/>
                <a:cs typeface="Courier New" pitchFamily="49" charset="0"/>
              </a:rPr>
              <a:t>S</a:t>
            </a:r>
            <a:r>
              <a:rPr lang="en-US" b="1" dirty="0" smtClean="0">
                <a:solidFill>
                  <a:srgbClr val="404040"/>
                </a:solidFill>
                <a:latin typeface="HURTMOLD_" pitchFamily="50" charset="0"/>
                <a:ea typeface="ＭＳ 明朝"/>
                <a:cs typeface="Courier New" pitchFamily="49" charset="0"/>
              </a:rPr>
              <a:t>CHACHT</a:t>
            </a:r>
            <a:r>
              <a:rPr lang="ru-RU" sz="1050" b="1" dirty="0" smtClean="0">
                <a:latin typeface="Courier New" pitchFamily="49" charset="0"/>
                <a:ea typeface="ＭＳ 明朝"/>
                <a:cs typeface="Courier New" pitchFamily="49" charset="0"/>
              </a:rPr>
              <a:t/>
            </a:r>
            <a:br>
              <a:rPr lang="ru-RU" sz="1050" b="1" dirty="0" smtClean="0">
                <a:latin typeface="Courier New" pitchFamily="49" charset="0"/>
                <a:ea typeface="ＭＳ 明朝"/>
                <a:cs typeface="Courier New" pitchFamily="49" charset="0"/>
              </a:rPr>
            </a:br>
            <a:r>
              <a:rPr lang="en-US" sz="2000" b="1" dirty="0" smtClean="0">
                <a:solidFill>
                  <a:srgbClr val="0000FF"/>
                </a:solidFill>
                <a:latin typeface="HURTMOLD_" pitchFamily="50" charset="0"/>
                <a:ea typeface="ＭＳ 明朝"/>
                <a:cs typeface="Courier New" pitchFamily="49" charset="0"/>
              </a:rPr>
              <a:t>F</a:t>
            </a:r>
            <a:r>
              <a:rPr lang="en-US" b="1" dirty="0" smtClean="0">
                <a:solidFill>
                  <a:srgbClr val="404040"/>
                </a:solidFill>
                <a:latin typeface="HURTMOLD_" pitchFamily="50" charset="0"/>
                <a:ea typeface="ＭＳ 明朝"/>
                <a:cs typeface="Courier New" pitchFamily="49" charset="0"/>
              </a:rPr>
              <a:t>ÖRDERTECHNIK</a:t>
            </a:r>
            <a:r>
              <a:rPr lang="ru-RU" sz="1050" b="1" dirty="0" smtClean="0">
                <a:latin typeface="Courier New" pitchFamily="49" charset="0"/>
                <a:ea typeface="ＭＳ 明朝"/>
                <a:cs typeface="Courier New" pitchFamily="49" charset="0"/>
              </a:rPr>
              <a:t/>
            </a:r>
            <a:br>
              <a:rPr lang="ru-RU" sz="1050" b="1" dirty="0" smtClean="0">
                <a:latin typeface="Courier New" pitchFamily="49" charset="0"/>
                <a:ea typeface="ＭＳ 明朝"/>
                <a:cs typeface="Courier New" pitchFamily="49" charset="0"/>
              </a:rPr>
            </a:br>
            <a:r>
              <a:rPr lang="en-US" sz="2000" b="1" dirty="0" smtClean="0">
                <a:solidFill>
                  <a:srgbClr val="0000FF"/>
                </a:solidFill>
                <a:latin typeface="HURTMOLD_" pitchFamily="50" charset="0"/>
                <a:ea typeface="ＭＳ 明朝"/>
                <a:cs typeface="Courier New" pitchFamily="49" charset="0"/>
              </a:rPr>
              <a:t>S</a:t>
            </a:r>
            <a:r>
              <a:rPr lang="en-US" b="1" dirty="0" smtClean="0">
                <a:solidFill>
                  <a:srgbClr val="404040"/>
                </a:solidFill>
                <a:latin typeface="HURTMOLD_" pitchFamily="50" charset="0"/>
                <a:ea typeface="ＭＳ 明朝"/>
                <a:cs typeface="Courier New" pitchFamily="49" charset="0"/>
              </a:rPr>
              <a:t>ERVICE</a:t>
            </a:r>
            <a:endParaRPr lang="ru-RU" b="1" dirty="0">
              <a:latin typeface="Courier New" pitchFamily="49" charset="0"/>
              <a:cs typeface="Courier New" pitchFamily="49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5949280"/>
            <a:ext cx="914400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51520" y="6067653"/>
            <a:ext cx="2659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  <a:tabLst>
                <a:tab pos="2969895" algn="ctr"/>
                <a:tab pos="5940425" algn="r"/>
                <a:tab pos="-180340" algn="l"/>
                <a:tab pos="2969895" algn="ctr"/>
                <a:tab pos="5940425" algn="r"/>
              </a:tabLst>
            </a:pP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Schacht Fördertechnik Service AG</a:t>
            </a:r>
            <a:endParaRPr lang="ru-RU" sz="1200" dirty="0" smtClean="0">
              <a:latin typeface="Courier New" pitchFamily="49" charset="0"/>
              <a:ea typeface="ＭＳ 明朝"/>
              <a:cs typeface="Courier New" pitchFamily="49" charset="0"/>
            </a:endParaRPr>
          </a:p>
          <a:p>
            <a:pPr>
              <a:spcAft>
                <a:spcPts val="0"/>
              </a:spcAft>
              <a:tabLst>
                <a:tab pos="2969895" algn="ctr"/>
                <a:tab pos="5940425" algn="r"/>
                <a:tab pos="-180340" algn="l"/>
                <a:tab pos="2969895" algn="ctr"/>
                <a:tab pos="5940425" algn="r"/>
              </a:tabLst>
            </a:pP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Gewerbestrasse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 5</a:t>
            </a:r>
            <a:endParaRPr lang="ru-RU" sz="1200" dirty="0" smtClean="0">
              <a:latin typeface="Courier New" pitchFamily="49" charset="0"/>
              <a:ea typeface="ＭＳ 明朝"/>
              <a:cs typeface="Courier New" pitchFamily="49" charset="0"/>
            </a:endParaRPr>
          </a:p>
          <a:p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6330 Cham,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Swtizerland</a:t>
            </a:r>
            <a:endParaRPr lang="ru-RU" sz="12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04248" y="6067653"/>
            <a:ext cx="21527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  <a:tabLst>
                <a:tab pos="2969895" algn="ctr"/>
                <a:tab pos="5940425" algn="r"/>
                <a:tab pos="270510" algn="l"/>
                <a:tab pos="2969895" algn="ctr"/>
                <a:tab pos="5940425" algn="r"/>
              </a:tabLst>
            </a:pP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Representation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office</a:t>
            </a:r>
            <a:endParaRPr lang="ru-RU" sz="1200" dirty="0" smtClean="0">
              <a:latin typeface="Courier New" pitchFamily="49" charset="0"/>
              <a:ea typeface="ＭＳ 明朝"/>
              <a:cs typeface="Courier New" pitchFamily="49" charset="0"/>
            </a:endParaRPr>
          </a:p>
          <a:p>
            <a:pPr>
              <a:spcAft>
                <a:spcPts val="0"/>
              </a:spcAft>
              <a:tabLst>
                <a:tab pos="2969895" algn="ctr"/>
                <a:tab pos="5940425" algn="r"/>
                <a:tab pos="270510" algn="l"/>
                <a:tab pos="2969895" algn="ctr"/>
                <a:tab pos="5940425" algn="r"/>
              </a:tabLst>
            </a:pP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3rd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Yamskogo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Polya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st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., 28</a:t>
            </a:r>
            <a:endParaRPr lang="ru-RU" sz="1200" dirty="0" smtClean="0">
              <a:latin typeface="Courier New" pitchFamily="49" charset="0"/>
              <a:ea typeface="ＭＳ 明朝"/>
              <a:cs typeface="Courier New" pitchFamily="49" charset="0"/>
            </a:endParaRPr>
          </a:p>
          <a:p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125040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Moscow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,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Russia</a:t>
            </a:r>
            <a:endParaRPr lang="ru-RU" sz="12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40352" y="332656"/>
            <a:ext cx="3119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  <a:tabLst>
                <a:tab pos="2969895" algn="ctr"/>
                <a:tab pos="5940425" algn="r"/>
              </a:tabLst>
            </a:pP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info@s-f-s.ch                            </a:t>
            </a:r>
            <a:endParaRPr lang="ru-RU" sz="1200" dirty="0" smtClean="0">
              <a:latin typeface="Courier New" pitchFamily="49" charset="0"/>
              <a:ea typeface="ＭＳ 明朝"/>
              <a:cs typeface="Courier New" pitchFamily="49" charset="0"/>
            </a:endParaRPr>
          </a:p>
          <a:p>
            <a:pPr>
              <a:spcAft>
                <a:spcPts val="0"/>
              </a:spcAft>
              <a:tabLst>
                <a:tab pos="2969895" algn="ctr"/>
                <a:tab pos="5940425" algn="r"/>
                <a:tab pos="2969895" algn="ctr"/>
                <a:tab pos="5407660" algn="l"/>
              </a:tabLst>
            </a:pPr>
            <a:r>
              <a:rPr lang="en-US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www.s-f-s.ch</a:t>
            </a:r>
            <a:endParaRPr lang="ru-RU" sz="12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15816" y="188640"/>
            <a:ext cx="43204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u="sng" dirty="0" smtClean="0">
                <a:ea typeface="MS PGothic" pitchFamily="34" charset="-128"/>
              </a:rPr>
              <a:t>Оборудование для смены/навески канатов </a:t>
            </a:r>
            <a:endParaRPr lang="ru-RU" sz="2200" b="1" u="sng" dirty="0">
              <a:ea typeface="MS PGothic" pitchFamily="34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7544" y="1340768"/>
            <a:ext cx="413292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dirty="0" smtClean="0"/>
              <a:t> Подъемно-зажимное устройство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 Стационарные фрикционные лебедки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 Мобильные фрикционные лебедки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 Вспомогательные лебедки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 Направляющие ролики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 Различные стальные конструкции</a:t>
            </a:r>
            <a:endParaRPr lang="ru-RU" dirty="0"/>
          </a:p>
        </p:txBody>
      </p:sp>
      <p:pic>
        <p:nvPicPr>
          <p:cNvPr id="13" name="Picture 8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878" y="1628800"/>
            <a:ext cx="3289844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1" descr="\\vm-siegen-file1\jantz$\Eigene Dateien\LERNINSEL\Seilauflegen\03 - 90t-Flatrope winch-1.JPG"/>
          <p:cNvPicPr>
            <a:picLocks noChangeAspect="1" noChangeArrowheads="1"/>
          </p:cNvPicPr>
          <p:nvPr/>
        </p:nvPicPr>
        <p:blipFill rotWithShape="1">
          <a:blip r:embed="rId5" cstate="print"/>
          <a:srcRect t="1894" b="1"/>
          <a:stretch/>
        </p:blipFill>
        <p:spPr bwMode="auto">
          <a:xfrm>
            <a:off x="467544" y="3356992"/>
            <a:ext cx="3168352" cy="2330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970" y="0"/>
            <a:ext cx="467544" cy="1196752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0" y="5949280"/>
            <a:ext cx="9144000" cy="90872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0" y="1196752"/>
            <a:ext cx="91440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467544" y="0"/>
            <a:ext cx="0" cy="1196752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39552" y="116632"/>
            <a:ext cx="74888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HURTMOLD_" pitchFamily="50" charset="0"/>
                <a:ea typeface="ＭＳ 明朝"/>
                <a:cs typeface="Courier New" pitchFamily="49" charset="0"/>
              </a:rPr>
              <a:t>S</a:t>
            </a:r>
            <a:r>
              <a:rPr lang="en-US" b="1" dirty="0" smtClean="0">
                <a:solidFill>
                  <a:srgbClr val="404040"/>
                </a:solidFill>
                <a:latin typeface="HURTMOLD_" pitchFamily="50" charset="0"/>
                <a:ea typeface="ＭＳ 明朝"/>
                <a:cs typeface="Courier New" pitchFamily="49" charset="0"/>
              </a:rPr>
              <a:t>CHACHT</a:t>
            </a:r>
            <a:r>
              <a:rPr lang="ru-RU" sz="1050" b="1" dirty="0" smtClean="0">
                <a:latin typeface="Courier New" pitchFamily="49" charset="0"/>
                <a:ea typeface="ＭＳ 明朝"/>
                <a:cs typeface="Courier New" pitchFamily="49" charset="0"/>
              </a:rPr>
              <a:t/>
            </a:r>
            <a:br>
              <a:rPr lang="ru-RU" sz="1050" b="1" dirty="0" smtClean="0">
                <a:latin typeface="Courier New" pitchFamily="49" charset="0"/>
                <a:ea typeface="ＭＳ 明朝"/>
                <a:cs typeface="Courier New" pitchFamily="49" charset="0"/>
              </a:rPr>
            </a:br>
            <a:r>
              <a:rPr lang="en-US" sz="2000" b="1" dirty="0" smtClean="0">
                <a:solidFill>
                  <a:srgbClr val="0000FF"/>
                </a:solidFill>
                <a:latin typeface="HURTMOLD_" pitchFamily="50" charset="0"/>
                <a:ea typeface="ＭＳ 明朝"/>
                <a:cs typeface="Courier New" pitchFamily="49" charset="0"/>
              </a:rPr>
              <a:t>F</a:t>
            </a:r>
            <a:r>
              <a:rPr lang="en-US" b="1" dirty="0" smtClean="0">
                <a:solidFill>
                  <a:srgbClr val="404040"/>
                </a:solidFill>
                <a:latin typeface="HURTMOLD_" pitchFamily="50" charset="0"/>
                <a:ea typeface="ＭＳ 明朝"/>
                <a:cs typeface="Courier New" pitchFamily="49" charset="0"/>
              </a:rPr>
              <a:t>ÖRDERTECHNIK</a:t>
            </a:r>
            <a:r>
              <a:rPr lang="ru-RU" sz="1050" b="1" dirty="0" smtClean="0">
                <a:latin typeface="Courier New" pitchFamily="49" charset="0"/>
                <a:ea typeface="ＭＳ 明朝"/>
                <a:cs typeface="Courier New" pitchFamily="49" charset="0"/>
              </a:rPr>
              <a:t/>
            </a:r>
            <a:br>
              <a:rPr lang="ru-RU" sz="1050" b="1" dirty="0" smtClean="0">
                <a:latin typeface="Courier New" pitchFamily="49" charset="0"/>
                <a:ea typeface="ＭＳ 明朝"/>
                <a:cs typeface="Courier New" pitchFamily="49" charset="0"/>
              </a:rPr>
            </a:br>
            <a:r>
              <a:rPr lang="en-US" sz="2000" b="1" dirty="0" smtClean="0">
                <a:solidFill>
                  <a:srgbClr val="0000FF"/>
                </a:solidFill>
                <a:latin typeface="HURTMOLD_" pitchFamily="50" charset="0"/>
                <a:ea typeface="ＭＳ 明朝"/>
                <a:cs typeface="Courier New" pitchFamily="49" charset="0"/>
              </a:rPr>
              <a:t>S</a:t>
            </a:r>
            <a:r>
              <a:rPr lang="en-US" b="1" dirty="0" smtClean="0">
                <a:solidFill>
                  <a:srgbClr val="404040"/>
                </a:solidFill>
                <a:latin typeface="HURTMOLD_" pitchFamily="50" charset="0"/>
                <a:ea typeface="ＭＳ 明朝"/>
                <a:cs typeface="Courier New" pitchFamily="49" charset="0"/>
              </a:rPr>
              <a:t>ERVICE</a:t>
            </a:r>
            <a:endParaRPr lang="ru-RU" b="1" dirty="0">
              <a:latin typeface="Courier New" pitchFamily="49" charset="0"/>
              <a:cs typeface="Courier New" pitchFamily="49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5949280"/>
            <a:ext cx="914400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51520" y="6067653"/>
            <a:ext cx="2659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  <a:tabLst>
                <a:tab pos="2969895" algn="ctr"/>
                <a:tab pos="5940425" algn="r"/>
                <a:tab pos="-180340" algn="l"/>
                <a:tab pos="2969895" algn="ctr"/>
                <a:tab pos="5940425" algn="r"/>
              </a:tabLst>
            </a:pP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Schacht Fördertechnik Service AG</a:t>
            </a:r>
            <a:endParaRPr lang="ru-RU" sz="1200" dirty="0" smtClean="0">
              <a:latin typeface="Courier New" pitchFamily="49" charset="0"/>
              <a:ea typeface="ＭＳ 明朝"/>
              <a:cs typeface="Courier New" pitchFamily="49" charset="0"/>
            </a:endParaRPr>
          </a:p>
          <a:p>
            <a:pPr>
              <a:spcAft>
                <a:spcPts val="0"/>
              </a:spcAft>
              <a:tabLst>
                <a:tab pos="2969895" algn="ctr"/>
                <a:tab pos="5940425" algn="r"/>
                <a:tab pos="-180340" algn="l"/>
                <a:tab pos="2969895" algn="ctr"/>
                <a:tab pos="5940425" algn="r"/>
              </a:tabLst>
            </a:pP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Gewerbestrasse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 5</a:t>
            </a:r>
            <a:endParaRPr lang="ru-RU" sz="1200" dirty="0" smtClean="0">
              <a:latin typeface="Courier New" pitchFamily="49" charset="0"/>
              <a:ea typeface="ＭＳ 明朝"/>
              <a:cs typeface="Courier New" pitchFamily="49" charset="0"/>
            </a:endParaRPr>
          </a:p>
          <a:p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6330 Cham,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Swtizerland</a:t>
            </a:r>
            <a:endParaRPr lang="ru-RU" sz="12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04248" y="6067653"/>
            <a:ext cx="21527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  <a:tabLst>
                <a:tab pos="2969895" algn="ctr"/>
                <a:tab pos="5940425" algn="r"/>
                <a:tab pos="270510" algn="l"/>
                <a:tab pos="2969895" algn="ctr"/>
                <a:tab pos="5940425" algn="r"/>
              </a:tabLst>
            </a:pP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Representation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office</a:t>
            </a:r>
            <a:endParaRPr lang="ru-RU" sz="1200" dirty="0" smtClean="0">
              <a:latin typeface="Courier New" pitchFamily="49" charset="0"/>
              <a:ea typeface="ＭＳ 明朝"/>
              <a:cs typeface="Courier New" pitchFamily="49" charset="0"/>
            </a:endParaRPr>
          </a:p>
          <a:p>
            <a:pPr>
              <a:spcAft>
                <a:spcPts val="0"/>
              </a:spcAft>
              <a:tabLst>
                <a:tab pos="2969895" algn="ctr"/>
                <a:tab pos="5940425" algn="r"/>
                <a:tab pos="270510" algn="l"/>
                <a:tab pos="2969895" algn="ctr"/>
                <a:tab pos="5940425" algn="r"/>
              </a:tabLst>
            </a:pP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3rd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Yamskogo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Polya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st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., 28</a:t>
            </a:r>
            <a:endParaRPr lang="ru-RU" sz="1200" dirty="0" smtClean="0">
              <a:latin typeface="Courier New" pitchFamily="49" charset="0"/>
              <a:ea typeface="ＭＳ 明朝"/>
              <a:cs typeface="Courier New" pitchFamily="49" charset="0"/>
            </a:endParaRPr>
          </a:p>
          <a:p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125040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Moscow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,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Russia</a:t>
            </a:r>
            <a:endParaRPr lang="ru-RU" sz="12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40352" y="332656"/>
            <a:ext cx="3119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  <a:tabLst>
                <a:tab pos="2969895" algn="ctr"/>
                <a:tab pos="5940425" algn="r"/>
              </a:tabLst>
            </a:pP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info@s-f-s.ch                            </a:t>
            </a:r>
            <a:endParaRPr lang="ru-RU" sz="1200" dirty="0" smtClean="0">
              <a:latin typeface="Courier New" pitchFamily="49" charset="0"/>
              <a:ea typeface="ＭＳ 明朝"/>
              <a:cs typeface="Courier New" pitchFamily="49" charset="0"/>
            </a:endParaRPr>
          </a:p>
          <a:p>
            <a:pPr>
              <a:spcAft>
                <a:spcPts val="0"/>
              </a:spcAft>
              <a:tabLst>
                <a:tab pos="2969895" algn="ctr"/>
                <a:tab pos="5940425" algn="r"/>
                <a:tab pos="2969895" algn="ctr"/>
                <a:tab pos="5407660" algn="l"/>
              </a:tabLst>
            </a:pPr>
            <a:r>
              <a:rPr lang="en-US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www.s-f-s.ch</a:t>
            </a:r>
            <a:endParaRPr lang="ru-RU" sz="12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87824" y="404664"/>
            <a:ext cx="38884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u="sng" dirty="0" smtClean="0">
                <a:ea typeface="MS PGothic" pitchFamily="34" charset="-128"/>
              </a:rPr>
              <a:t>Лебедки различных типов</a:t>
            </a:r>
            <a:endParaRPr lang="ru-RU" sz="2200" b="1" u="sng" dirty="0">
              <a:ea typeface="MS PGothic" pitchFamily="34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7544" y="1556792"/>
            <a:ext cx="2159566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dirty="0" smtClean="0"/>
              <a:t> Вспомогательные</a:t>
            </a:r>
            <a:endParaRPr lang="en-US" dirty="0" smtClean="0"/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 Аварийные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 Грейферные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 Кабельные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 Полковые </a:t>
            </a:r>
          </a:p>
          <a:p>
            <a:endParaRPr lang="ru-RU" dirty="0"/>
          </a:p>
        </p:txBody>
      </p:sp>
      <p:pic>
        <p:nvPicPr>
          <p:cNvPr id="14" name="Picture 7"/>
          <p:cNvPicPr>
            <a:picLocks noChangeAspect="1" noChangeArrowheads="1"/>
          </p:cNvPicPr>
          <p:nvPr/>
        </p:nvPicPr>
        <p:blipFill rotWithShape="1">
          <a:blip r:embed="rId2" cstate="print"/>
          <a:srcRect r="24965" b="7822"/>
          <a:stretch/>
        </p:blipFill>
        <p:spPr bwMode="auto">
          <a:xfrm>
            <a:off x="4427984" y="1844824"/>
            <a:ext cx="4308755" cy="3528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212976"/>
            <a:ext cx="2876550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970" y="0"/>
            <a:ext cx="467544" cy="1196752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0" y="5949280"/>
            <a:ext cx="9144000" cy="90872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0" y="1196752"/>
            <a:ext cx="91440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467544" y="0"/>
            <a:ext cx="0" cy="1196752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39552" y="116632"/>
            <a:ext cx="74888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HURTMOLD_" pitchFamily="50" charset="0"/>
                <a:ea typeface="ＭＳ 明朝"/>
                <a:cs typeface="Courier New" pitchFamily="49" charset="0"/>
              </a:rPr>
              <a:t>S</a:t>
            </a:r>
            <a:r>
              <a:rPr lang="en-US" b="1" dirty="0" smtClean="0">
                <a:solidFill>
                  <a:srgbClr val="404040"/>
                </a:solidFill>
                <a:latin typeface="HURTMOLD_" pitchFamily="50" charset="0"/>
                <a:ea typeface="ＭＳ 明朝"/>
                <a:cs typeface="Courier New" pitchFamily="49" charset="0"/>
              </a:rPr>
              <a:t>CHACHT</a:t>
            </a:r>
            <a:r>
              <a:rPr lang="ru-RU" sz="1050" b="1" dirty="0" smtClean="0">
                <a:latin typeface="Courier New" pitchFamily="49" charset="0"/>
                <a:ea typeface="ＭＳ 明朝"/>
                <a:cs typeface="Courier New" pitchFamily="49" charset="0"/>
              </a:rPr>
              <a:t/>
            </a:r>
            <a:br>
              <a:rPr lang="ru-RU" sz="1050" b="1" dirty="0" smtClean="0">
                <a:latin typeface="Courier New" pitchFamily="49" charset="0"/>
                <a:ea typeface="ＭＳ 明朝"/>
                <a:cs typeface="Courier New" pitchFamily="49" charset="0"/>
              </a:rPr>
            </a:br>
            <a:r>
              <a:rPr lang="en-US" sz="2000" b="1" dirty="0" smtClean="0">
                <a:solidFill>
                  <a:srgbClr val="0000FF"/>
                </a:solidFill>
                <a:latin typeface="HURTMOLD_" pitchFamily="50" charset="0"/>
                <a:ea typeface="ＭＳ 明朝"/>
                <a:cs typeface="Courier New" pitchFamily="49" charset="0"/>
              </a:rPr>
              <a:t>F</a:t>
            </a:r>
            <a:r>
              <a:rPr lang="en-US" b="1" dirty="0" smtClean="0">
                <a:solidFill>
                  <a:srgbClr val="404040"/>
                </a:solidFill>
                <a:latin typeface="HURTMOLD_" pitchFamily="50" charset="0"/>
                <a:ea typeface="ＭＳ 明朝"/>
                <a:cs typeface="Courier New" pitchFamily="49" charset="0"/>
              </a:rPr>
              <a:t>ÖRDERTECHNIK</a:t>
            </a:r>
            <a:r>
              <a:rPr lang="ru-RU" sz="1050" b="1" dirty="0" smtClean="0">
                <a:latin typeface="Courier New" pitchFamily="49" charset="0"/>
                <a:ea typeface="ＭＳ 明朝"/>
                <a:cs typeface="Courier New" pitchFamily="49" charset="0"/>
              </a:rPr>
              <a:t/>
            </a:r>
            <a:br>
              <a:rPr lang="ru-RU" sz="1050" b="1" dirty="0" smtClean="0">
                <a:latin typeface="Courier New" pitchFamily="49" charset="0"/>
                <a:ea typeface="ＭＳ 明朝"/>
                <a:cs typeface="Courier New" pitchFamily="49" charset="0"/>
              </a:rPr>
            </a:br>
            <a:r>
              <a:rPr lang="en-US" sz="2000" b="1" dirty="0" smtClean="0">
                <a:solidFill>
                  <a:srgbClr val="0000FF"/>
                </a:solidFill>
                <a:latin typeface="HURTMOLD_" pitchFamily="50" charset="0"/>
                <a:ea typeface="ＭＳ 明朝"/>
                <a:cs typeface="Courier New" pitchFamily="49" charset="0"/>
              </a:rPr>
              <a:t>S</a:t>
            </a:r>
            <a:r>
              <a:rPr lang="en-US" b="1" dirty="0" smtClean="0">
                <a:solidFill>
                  <a:srgbClr val="404040"/>
                </a:solidFill>
                <a:latin typeface="HURTMOLD_" pitchFamily="50" charset="0"/>
                <a:ea typeface="ＭＳ 明朝"/>
                <a:cs typeface="Courier New" pitchFamily="49" charset="0"/>
              </a:rPr>
              <a:t>ERVICE</a:t>
            </a:r>
            <a:endParaRPr lang="ru-RU" b="1" dirty="0">
              <a:latin typeface="Courier New" pitchFamily="49" charset="0"/>
              <a:cs typeface="Courier New" pitchFamily="49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5949280"/>
            <a:ext cx="914400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51520" y="6067653"/>
            <a:ext cx="2659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  <a:tabLst>
                <a:tab pos="2969895" algn="ctr"/>
                <a:tab pos="5940425" algn="r"/>
                <a:tab pos="-180340" algn="l"/>
                <a:tab pos="2969895" algn="ctr"/>
                <a:tab pos="5940425" algn="r"/>
              </a:tabLst>
            </a:pP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Schacht Fördertechnik Service AG</a:t>
            </a:r>
            <a:endParaRPr lang="ru-RU" sz="1200" dirty="0" smtClean="0">
              <a:latin typeface="Courier New" pitchFamily="49" charset="0"/>
              <a:ea typeface="ＭＳ 明朝"/>
              <a:cs typeface="Courier New" pitchFamily="49" charset="0"/>
            </a:endParaRPr>
          </a:p>
          <a:p>
            <a:pPr>
              <a:spcAft>
                <a:spcPts val="0"/>
              </a:spcAft>
              <a:tabLst>
                <a:tab pos="2969895" algn="ctr"/>
                <a:tab pos="5940425" algn="r"/>
                <a:tab pos="-180340" algn="l"/>
                <a:tab pos="2969895" algn="ctr"/>
                <a:tab pos="5940425" algn="r"/>
              </a:tabLst>
            </a:pP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Gewerbestrasse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 5</a:t>
            </a:r>
            <a:endParaRPr lang="ru-RU" sz="1200" dirty="0" smtClean="0">
              <a:latin typeface="Courier New" pitchFamily="49" charset="0"/>
              <a:ea typeface="ＭＳ 明朝"/>
              <a:cs typeface="Courier New" pitchFamily="49" charset="0"/>
            </a:endParaRPr>
          </a:p>
          <a:p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6330 Cham,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Swtizerland</a:t>
            </a:r>
            <a:endParaRPr lang="ru-RU" sz="12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04248" y="6067653"/>
            <a:ext cx="21527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  <a:tabLst>
                <a:tab pos="2969895" algn="ctr"/>
                <a:tab pos="5940425" algn="r"/>
                <a:tab pos="270510" algn="l"/>
                <a:tab pos="2969895" algn="ctr"/>
                <a:tab pos="5940425" algn="r"/>
              </a:tabLst>
            </a:pP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Representation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office</a:t>
            </a:r>
            <a:endParaRPr lang="ru-RU" sz="1200" dirty="0" smtClean="0">
              <a:latin typeface="Courier New" pitchFamily="49" charset="0"/>
              <a:ea typeface="ＭＳ 明朝"/>
              <a:cs typeface="Courier New" pitchFamily="49" charset="0"/>
            </a:endParaRPr>
          </a:p>
          <a:p>
            <a:pPr>
              <a:spcAft>
                <a:spcPts val="0"/>
              </a:spcAft>
              <a:tabLst>
                <a:tab pos="2969895" algn="ctr"/>
                <a:tab pos="5940425" algn="r"/>
                <a:tab pos="270510" algn="l"/>
                <a:tab pos="2969895" algn="ctr"/>
                <a:tab pos="5940425" algn="r"/>
              </a:tabLst>
            </a:pP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3rd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Yamskogo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Polya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st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., 28</a:t>
            </a:r>
            <a:endParaRPr lang="ru-RU" sz="1200" dirty="0" smtClean="0">
              <a:latin typeface="Courier New" pitchFamily="49" charset="0"/>
              <a:ea typeface="ＭＳ 明朝"/>
              <a:cs typeface="Courier New" pitchFamily="49" charset="0"/>
            </a:endParaRPr>
          </a:p>
          <a:p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125040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Moscow</a:t>
            </a: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, </a:t>
            </a:r>
            <a:r>
              <a:rPr lang="de-DE" sz="1200" dirty="0" err="1" smtClean="0">
                <a:latin typeface="HURTMOLD_" pitchFamily="50" charset="0"/>
                <a:ea typeface="ＭＳ 明朝"/>
                <a:cs typeface="Courier New" pitchFamily="49" charset="0"/>
              </a:rPr>
              <a:t>Russia</a:t>
            </a:r>
            <a:endParaRPr lang="ru-RU" sz="12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40352" y="332656"/>
            <a:ext cx="3119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  <a:tabLst>
                <a:tab pos="2969895" algn="ctr"/>
                <a:tab pos="5940425" algn="r"/>
              </a:tabLst>
            </a:pPr>
            <a:r>
              <a:rPr lang="de-DE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info@s-f-s.ch                            </a:t>
            </a:r>
            <a:endParaRPr lang="ru-RU" sz="1200" dirty="0" smtClean="0">
              <a:latin typeface="Courier New" pitchFamily="49" charset="0"/>
              <a:ea typeface="ＭＳ 明朝"/>
              <a:cs typeface="Courier New" pitchFamily="49" charset="0"/>
            </a:endParaRPr>
          </a:p>
          <a:p>
            <a:pPr>
              <a:spcAft>
                <a:spcPts val="0"/>
              </a:spcAft>
              <a:tabLst>
                <a:tab pos="2969895" algn="ctr"/>
                <a:tab pos="5940425" algn="r"/>
                <a:tab pos="2969895" algn="ctr"/>
                <a:tab pos="5407660" algn="l"/>
              </a:tabLst>
            </a:pPr>
            <a:r>
              <a:rPr lang="en-US" sz="1200" dirty="0" smtClean="0">
                <a:latin typeface="HURTMOLD_" pitchFamily="50" charset="0"/>
                <a:ea typeface="ＭＳ 明朝"/>
                <a:cs typeface="Courier New" pitchFamily="49" charset="0"/>
              </a:rPr>
              <a:t>www.s-f-s.ch</a:t>
            </a:r>
            <a:endParaRPr lang="ru-RU" sz="12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71800" y="260648"/>
            <a:ext cx="42484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u="sng" dirty="0" smtClean="0">
                <a:ea typeface="MS PGothic" pitchFamily="34" charset="-128"/>
              </a:rPr>
              <a:t>Загрузочные и разгрузочные станции</a:t>
            </a:r>
            <a:endParaRPr lang="ru-RU" sz="2000" b="1" u="sng" dirty="0">
              <a:ea typeface="MS PGothic" pitchFamily="34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7544" y="1268760"/>
            <a:ext cx="269817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dirty="0" smtClean="0"/>
              <a:t> Дозаторы 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 Бункеры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 </a:t>
            </a:r>
            <a:r>
              <a:rPr lang="ru-RU" dirty="0" err="1" smtClean="0"/>
              <a:t>Вагоно</a:t>
            </a:r>
            <a:r>
              <a:rPr lang="ru-RU" dirty="0" smtClean="0"/>
              <a:t>-обмен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 Стопорные устройства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 Качающиеся площадки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 Питатели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 Конвейеры </a:t>
            </a:r>
            <a:endParaRPr lang="ru-RU" dirty="0"/>
          </a:p>
        </p:txBody>
      </p:sp>
      <p:pic>
        <p:nvPicPr>
          <p:cNvPr id="13" name="Picture 5" descr="\\vm-siegen-file1\jantz$\Eigene Dateien\My Pictures\Präsentation\P1010520.JPG"/>
          <p:cNvPicPr>
            <a:picLocks noChangeAspect="1" noChangeArrowheads="1"/>
          </p:cNvPicPr>
          <p:nvPr/>
        </p:nvPicPr>
        <p:blipFill rotWithShape="1">
          <a:blip r:embed="rId2" cstate="print"/>
          <a:srcRect l="23136" t="30848"/>
          <a:stretch/>
        </p:blipFill>
        <p:spPr bwMode="auto">
          <a:xfrm>
            <a:off x="5148064" y="3429000"/>
            <a:ext cx="3627562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\\vm-siegen-file1\jantz$\Eigene Dateien\My Pictures\Abnahme Garlyk 03.12. - 13.12.2012\T+S\P10104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356992"/>
            <a:ext cx="1872208" cy="2495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 descr="\\vm-siegen-file1\jantz$\Eigene Dateien\My Pictures\Präsentation\P1010525.JPG"/>
          <p:cNvPicPr>
            <a:picLocks noChangeAspect="1" noChangeArrowheads="1"/>
          </p:cNvPicPr>
          <p:nvPr/>
        </p:nvPicPr>
        <p:blipFill rotWithShape="1">
          <a:blip r:embed="rId4" cstate="print"/>
          <a:srcRect l="21659" t="41019" r="9672" b="12811"/>
          <a:stretch/>
        </p:blipFill>
        <p:spPr bwMode="auto">
          <a:xfrm>
            <a:off x="4716016" y="1268760"/>
            <a:ext cx="4032448" cy="20332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\\vm-siegen-file1\jantz$\Eigene Dateien\My Pictures\Abnahme Garlyk 03.12. - 13.12.2012\T+S\P10105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71800" y="3333004"/>
            <a:ext cx="1872208" cy="24958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970" y="0"/>
            <a:ext cx="467544" cy="1196752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1032</TotalTime>
  <Words>1766</Words>
  <Application>Microsoft Macintosh PowerPoint</Application>
  <PresentationFormat>Экран (4:3)</PresentationFormat>
  <Paragraphs>367</Paragraphs>
  <Slides>28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Производственная площадка в городе Ольфен</vt:lpstr>
      <vt:lpstr>Производственная площадка в городе Мюльхайм</vt:lpstr>
      <vt:lpstr>Производственная площадка в городе Фройденштадт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traum11</dc:creator>
  <cp:lastModifiedBy>ALYL</cp:lastModifiedBy>
  <cp:revision>157</cp:revision>
  <cp:lastPrinted>2016-05-12T12:49:45Z</cp:lastPrinted>
  <dcterms:created xsi:type="dcterms:W3CDTF">2016-05-11T11:22:37Z</dcterms:created>
  <dcterms:modified xsi:type="dcterms:W3CDTF">2016-05-23T13:38:13Z</dcterms:modified>
</cp:coreProperties>
</file>